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371" r:id="rId6"/>
    <p:sldId id="372" r:id="rId7"/>
    <p:sldId id="373" r:id="rId8"/>
    <p:sldId id="374" r:id="rId9"/>
    <p:sldId id="375" r:id="rId10"/>
    <p:sldId id="377" r:id="rId11"/>
    <p:sldId id="376" r:id="rId12"/>
    <p:sldId id="379" r:id="rId13"/>
    <p:sldId id="384" r:id="rId14"/>
    <p:sldId id="383" r:id="rId15"/>
    <p:sldId id="380" r:id="rId16"/>
    <p:sldId id="382" r:id="rId17"/>
    <p:sldId id="381" r:id="rId18"/>
    <p:sldId id="378" r:id="rId19"/>
    <p:sldId id="390" r:id="rId20"/>
    <p:sldId id="385" r:id="rId21"/>
    <p:sldId id="387" r:id="rId22"/>
    <p:sldId id="386" r:id="rId23"/>
    <p:sldId id="388" r:id="rId24"/>
    <p:sldId id="3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711E2-C9F0-092B-A7F4-2695E3DF25B6}" v="312" dt="2024-09-17T10:03:38.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8" d="100"/>
          <a:sy n="88" d="100"/>
        </p:scale>
        <p:origin x="494"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D8E74-D270-4BD2-AA67-4B58195645A6}" type="datetimeFigureOut">
              <a:rPr lang="en-GB" smtClean="0"/>
              <a:t>17/09/2024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845B7-BEB5-492A-B4C0-BD181FCD4A48}" type="slidenum">
              <a:rPr lang="en-GB" smtClean="0"/>
              <a:t>‹#›</a:t>
            </a:fld>
            <a:endParaRPr lang="en-GB"/>
          </a:p>
        </p:txBody>
      </p:sp>
    </p:spTree>
    <p:extLst>
      <p:ext uri="{BB962C8B-B14F-4D97-AF65-F5344CB8AC3E}">
        <p14:creationId xmlns:p14="http://schemas.microsoft.com/office/powerpoint/2010/main" val="301929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ABE8EC-D88B-4309-BC81-0FADC0D6E968}" type="slidenum">
              <a:rPr lang="en-GB" smtClean="0"/>
              <a:t>1</a:t>
            </a:fld>
            <a:endParaRPr lang="en-GB"/>
          </a:p>
        </p:txBody>
      </p:sp>
    </p:spTree>
    <p:extLst>
      <p:ext uri="{BB962C8B-B14F-4D97-AF65-F5344CB8AC3E}">
        <p14:creationId xmlns:p14="http://schemas.microsoft.com/office/powerpoint/2010/main" val="126868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68492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95281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96445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96297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1546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3200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50162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5583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99688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43220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76349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410721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0945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25906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06615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55545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9062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72514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45994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56751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02E-9731-828F-B7D7-1DA73A7A5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69447F-B7E4-B6CA-C6C2-A2A12691A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E514D1-B4E9-3BEB-E45E-00DC9877C9B1}"/>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5" name="Footer Placeholder 4">
            <a:extLst>
              <a:ext uri="{FF2B5EF4-FFF2-40B4-BE49-F238E27FC236}">
                <a16:creationId xmlns:a16="http://schemas.microsoft.com/office/drawing/2014/main" id="{65AD1C69-BD6B-70D2-2C37-08E40B7D9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81115D-F786-5A12-33EF-58B17C9AEE26}"/>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08279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D1C1-7202-80B5-5ED9-3FBB652D5B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CE663E-0EE6-6141-35D2-02A179679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C7555B-633B-DA4A-6B8F-EA6942674EE1}"/>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5" name="Footer Placeholder 4">
            <a:extLst>
              <a:ext uri="{FF2B5EF4-FFF2-40B4-BE49-F238E27FC236}">
                <a16:creationId xmlns:a16="http://schemas.microsoft.com/office/drawing/2014/main" id="{7B63EE1E-5AF5-252A-8CB7-989CAA5ECE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178C73-5B2B-3196-716D-81EC85BCFF45}"/>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6668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66667-8292-CE64-4000-7316DE0F3F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F53DF5-FE65-1AA7-F651-FAD5F9469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5FA15-2C40-2EF4-5D7E-7F12059EA0AD}"/>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5" name="Footer Placeholder 4">
            <a:extLst>
              <a:ext uri="{FF2B5EF4-FFF2-40B4-BE49-F238E27FC236}">
                <a16:creationId xmlns:a16="http://schemas.microsoft.com/office/drawing/2014/main" id="{0A4D7772-497D-38A6-1B3D-977EC83AAA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8D88C-1F60-E8D9-7EE1-BE36208374AE}"/>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82159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851C-1467-1694-1806-C0BBB2897E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6734CE-3AA8-BD40-3785-BB50C9E93B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9BBAA-A663-AB6F-0179-00F10C8DB3CD}"/>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5" name="Footer Placeholder 4">
            <a:extLst>
              <a:ext uri="{FF2B5EF4-FFF2-40B4-BE49-F238E27FC236}">
                <a16:creationId xmlns:a16="http://schemas.microsoft.com/office/drawing/2014/main" id="{8BD50975-5633-F0F3-DB71-DA8003C3D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505C0D-073E-5081-142C-288369910250}"/>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42446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5A49-8DC8-CD9F-608B-2BA73E72A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D9E2D7-405C-1A3A-B6F1-CAC0052C1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E03B7-C002-4770-D671-EE088AB092BD}"/>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5" name="Footer Placeholder 4">
            <a:extLst>
              <a:ext uri="{FF2B5EF4-FFF2-40B4-BE49-F238E27FC236}">
                <a16:creationId xmlns:a16="http://schemas.microsoft.com/office/drawing/2014/main" id="{893FC62D-C107-C7AA-6DF1-88D3319C01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1825E-9312-782E-85EB-CD3B1E11ACF7}"/>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92760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78FB-7F03-DC6A-2A4F-77DF91FCA6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74A592-5EF0-A2D1-1E30-627CA8F15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F8BF60-BD02-46D9-D009-A41E18AEFA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E19ED5-EDF5-D97B-EC67-AA87D492D229}"/>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6" name="Footer Placeholder 5">
            <a:extLst>
              <a:ext uri="{FF2B5EF4-FFF2-40B4-BE49-F238E27FC236}">
                <a16:creationId xmlns:a16="http://schemas.microsoft.com/office/drawing/2014/main" id="{789EF200-FB14-19C3-E108-1A4BAF2907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EFD37-5D93-060A-C282-34A4D856E786}"/>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82160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93C8-5371-07C1-3F6A-62922F7C0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27D616-28A7-03F4-C019-0009CDCD9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AB17A-0165-B399-F1ED-7E9FA6E559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EC322E-6387-E707-98CE-51D8EEBD4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F470F-4528-2BD0-607A-4AF786BEF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5F7F7B-3BC6-F39B-F20F-F32D5B01BC42}"/>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8" name="Footer Placeholder 7">
            <a:extLst>
              <a:ext uri="{FF2B5EF4-FFF2-40B4-BE49-F238E27FC236}">
                <a16:creationId xmlns:a16="http://schemas.microsoft.com/office/drawing/2014/main" id="{450A5648-34F7-EE38-1126-AE660F9EF7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DBBD38-37A1-4CDE-FA38-9657EA440BD1}"/>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13516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6D5B-061A-143B-EFF3-AE45E2D066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FE5ECC-98E1-4F03-EB3D-097B83DDABEE}"/>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4" name="Footer Placeholder 3">
            <a:extLst>
              <a:ext uri="{FF2B5EF4-FFF2-40B4-BE49-F238E27FC236}">
                <a16:creationId xmlns:a16="http://schemas.microsoft.com/office/drawing/2014/main" id="{75F95108-1033-3BBD-6D4F-FF6D6AFEB6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751762-9636-9F8F-9E9E-A6171682BC4B}"/>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60076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EA0FA-9D3F-CDC6-F180-2935913C56E2}"/>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3" name="Footer Placeholder 2">
            <a:extLst>
              <a:ext uri="{FF2B5EF4-FFF2-40B4-BE49-F238E27FC236}">
                <a16:creationId xmlns:a16="http://schemas.microsoft.com/office/drawing/2014/main" id="{2593D288-0346-418C-447E-63CA238051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6F6C79-47CC-CC19-08BB-1DBC37D6F144}"/>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71556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747E-1D18-0487-EEE8-A764447C6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5DAB94-44B9-FAA6-E1C9-B27D00A30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05514D-C0E3-DE18-5C82-509F27F9E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16C8E-D347-99BB-F004-C1F792D2C5CC}"/>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6" name="Footer Placeholder 5">
            <a:extLst>
              <a:ext uri="{FF2B5EF4-FFF2-40B4-BE49-F238E27FC236}">
                <a16:creationId xmlns:a16="http://schemas.microsoft.com/office/drawing/2014/main" id="{4AFBA890-F093-9EC3-7DED-54F4C1DFF4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40557C-5EFA-E193-6477-D411D0582928}"/>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5654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7C45-AFB0-C514-A0DD-52C13C756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AF5016-BA8D-FF59-58D4-E83443D8E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DD3011-0E4C-5FAE-1A1E-A6F2E0D10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8BD18-9E77-2878-3DDF-200B5A6BD239}"/>
              </a:ext>
            </a:extLst>
          </p:cNvPr>
          <p:cNvSpPr>
            <a:spLocks noGrp="1"/>
          </p:cNvSpPr>
          <p:nvPr>
            <p:ph type="dt" sz="half" idx="10"/>
          </p:nvPr>
        </p:nvSpPr>
        <p:spPr/>
        <p:txBody>
          <a:bodyPr/>
          <a:lstStyle/>
          <a:p>
            <a:fld id="{EA12B705-F2B3-4CA7-9A34-729D77D3A537}" type="datetimeFigureOut">
              <a:rPr lang="en-GB" smtClean="0"/>
              <a:t>17/09/2024</a:t>
            </a:fld>
            <a:endParaRPr lang="en-GB"/>
          </a:p>
        </p:txBody>
      </p:sp>
      <p:sp>
        <p:nvSpPr>
          <p:cNvPr id="6" name="Footer Placeholder 5">
            <a:extLst>
              <a:ext uri="{FF2B5EF4-FFF2-40B4-BE49-F238E27FC236}">
                <a16:creationId xmlns:a16="http://schemas.microsoft.com/office/drawing/2014/main" id="{7D13156E-EE02-3241-70C0-D2D183A5E1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9870F3-705A-CA5E-4707-FB5AE14230EF}"/>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96406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B23CA-98BF-7B0B-8E25-012618D962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E6DFDB-4D20-09F8-0299-D54FA34CE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37370D-6B72-0610-4C3A-7B887C60C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B705-F2B3-4CA7-9A34-729D77D3A537}" type="datetimeFigureOut">
              <a:rPr lang="en-GB" smtClean="0"/>
              <a:t>17/09/2024</a:t>
            </a:fld>
            <a:endParaRPr lang="en-GB"/>
          </a:p>
        </p:txBody>
      </p:sp>
      <p:sp>
        <p:nvSpPr>
          <p:cNvPr id="5" name="Footer Placeholder 4">
            <a:extLst>
              <a:ext uri="{FF2B5EF4-FFF2-40B4-BE49-F238E27FC236}">
                <a16:creationId xmlns:a16="http://schemas.microsoft.com/office/drawing/2014/main" id="{9EC658BA-5718-6ECB-FB09-8E7A07EE3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3BD7D2-8F81-812B-4DC1-2A4DE1B9F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ADB47-AFD5-4182-B7C3-C78A662500FA}" type="slidenum">
              <a:rPr lang="en-GB" smtClean="0"/>
              <a:t>‹#›</a:t>
            </a:fld>
            <a:endParaRPr lang="en-GB"/>
          </a:p>
        </p:txBody>
      </p:sp>
    </p:spTree>
    <p:extLst>
      <p:ext uri="{BB962C8B-B14F-4D97-AF65-F5344CB8AC3E}">
        <p14:creationId xmlns:p14="http://schemas.microsoft.com/office/powerpoint/2010/main" val="248792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696069" y="1492941"/>
            <a:ext cx="10495931" cy="4035329"/>
          </a:xfrm>
          <a:prstGeom prst="rect">
            <a:avLst/>
          </a:prstGeom>
          <a:solidFill>
            <a:srgbClr val="6B948C">
              <a:alpha val="84706"/>
            </a:srgbClr>
          </a:solidFill>
        </p:spPr>
      </p:sp>
      <p:sp>
        <p:nvSpPr>
          <p:cNvPr id="3" name="AutoShape 3"/>
          <p:cNvSpPr/>
          <p:nvPr/>
        </p:nvSpPr>
        <p:spPr>
          <a:xfrm flipH="1">
            <a:off x="773206" y="4603207"/>
            <a:ext cx="118693" cy="2254793"/>
          </a:xfrm>
          <a:prstGeom prst="rect">
            <a:avLst/>
          </a:prstGeom>
          <a:solidFill>
            <a:srgbClr val="50606D"/>
          </a:solidFill>
        </p:spPr>
      </p:sp>
      <p:sp>
        <p:nvSpPr>
          <p:cNvPr id="7" name="TextBox 7"/>
          <p:cNvSpPr txBox="1"/>
          <p:nvPr/>
        </p:nvSpPr>
        <p:spPr>
          <a:xfrm>
            <a:off x="5842001" y="2462584"/>
            <a:ext cx="5966272" cy="1487587"/>
          </a:xfrm>
          <a:prstGeom prst="rect">
            <a:avLst/>
          </a:prstGeom>
        </p:spPr>
        <p:txBody>
          <a:bodyPr wrap="square" lIns="0" tIns="0" rIns="0" bIns="0" rtlCol="0" anchor="t">
            <a:spAutoFit/>
          </a:bodyPr>
          <a:lstStyle/>
          <a:p>
            <a:pPr algn="ctr">
              <a:lnSpc>
                <a:spcPts val="5840"/>
              </a:lnSpc>
            </a:pPr>
            <a:r>
              <a:rPr lang="en-US" sz="4866" dirty="0">
                <a:solidFill>
                  <a:srgbClr val="FEFFFF"/>
                </a:solidFill>
                <a:latin typeface="ISHALinkpen Join" panose="03050602040000000000" pitchFamily="66" charset="0"/>
                <a:ea typeface="ISHALinkpen Join" panose="03050602040000000000" pitchFamily="66" charset="0"/>
              </a:rPr>
              <a:t>Parent Phonics Workshop</a:t>
            </a:r>
          </a:p>
        </p:txBody>
      </p:sp>
      <p:sp>
        <p:nvSpPr>
          <p:cNvPr id="9" name="TextBox 9"/>
          <p:cNvSpPr txBox="1"/>
          <p:nvPr/>
        </p:nvSpPr>
        <p:spPr>
          <a:xfrm rot="16200000">
            <a:off x="-1484679" y="2552814"/>
            <a:ext cx="4664807" cy="321178"/>
          </a:xfrm>
          <a:prstGeom prst="rect">
            <a:avLst/>
          </a:prstGeom>
        </p:spPr>
        <p:txBody>
          <a:bodyPr wrap="square" lIns="0" tIns="0" rIns="0" bIns="0" rtlCol="0" anchor="t">
            <a:spAutoFit/>
          </a:bodyPr>
          <a:lstStyle/>
          <a:p>
            <a:pPr algn="r">
              <a:lnSpc>
                <a:spcPts val="2560"/>
              </a:lnSpc>
            </a:pPr>
            <a:r>
              <a:rPr lang="en-US" sz="2100" spc="235" dirty="0">
                <a:solidFill>
                  <a:srgbClr val="4F5256"/>
                </a:solidFill>
                <a:latin typeface="Montserrat Classic"/>
              </a:rPr>
              <a:t>Thursday 19th September 2024</a:t>
            </a:r>
          </a:p>
        </p:txBody>
      </p:sp>
      <p:pic>
        <p:nvPicPr>
          <p:cNvPr id="8" name="Picture 7">
            <a:extLst>
              <a:ext uri="{FF2B5EF4-FFF2-40B4-BE49-F238E27FC236}">
                <a16:creationId xmlns:a16="http://schemas.microsoft.com/office/drawing/2014/main" id="{9CD83912-8D51-6471-EDD8-6AE16454F95D}"/>
              </a:ext>
            </a:extLst>
          </p:cNvPr>
          <p:cNvPicPr>
            <a:picLocks noChangeAspect="1"/>
          </p:cNvPicPr>
          <p:nvPr/>
        </p:nvPicPr>
        <p:blipFill>
          <a:blip r:embed="rId3"/>
          <a:stretch>
            <a:fillRect/>
          </a:stretch>
        </p:blipFill>
        <p:spPr>
          <a:xfrm>
            <a:off x="2923082" y="2129827"/>
            <a:ext cx="2535192" cy="2598346"/>
          </a:xfrm>
          <a:prstGeom prst="rect">
            <a:avLst/>
          </a:prstGeom>
        </p:spPr>
      </p:pic>
      <p:pic>
        <p:nvPicPr>
          <p:cNvPr id="5" name="Picture 4" descr="A logo with white text&#10;&#10;Description automatically generated">
            <a:extLst>
              <a:ext uri="{FF2B5EF4-FFF2-40B4-BE49-F238E27FC236}">
                <a16:creationId xmlns:a16="http://schemas.microsoft.com/office/drawing/2014/main" id="{BEC825C9-C8BD-CC22-8835-C2E97FD5F4C0}"/>
              </a:ext>
            </a:extLst>
          </p:cNvPr>
          <p:cNvPicPr>
            <a:picLocks noChangeAspect="1"/>
          </p:cNvPicPr>
          <p:nvPr/>
        </p:nvPicPr>
        <p:blipFill>
          <a:blip r:embed="rId4"/>
          <a:stretch>
            <a:fillRect/>
          </a:stretch>
        </p:blipFill>
        <p:spPr>
          <a:xfrm>
            <a:off x="10259298" y="90889"/>
            <a:ext cx="1933575" cy="1095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6" name="Picture 5">
            <a:extLst>
              <a:ext uri="{FF2B5EF4-FFF2-40B4-BE49-F238E27FC236}">
                <a16:creationId xmlns:a16="http://schemas.microsoft.com/office/drawing/2014/main" id="{B31774A5-5EA8-3A9D-3329-17197888013D}"/>
              </a:ext>
            </a:extLst>
          </p:cNvPr>
          <p:cNvPicPr>
            <a:picLocks noChangeAspect="1"/>
          </p:cNvPicPr>
          <p:nvPr/>
        </p:nvPicPr>
        <p:blipFill>
          <a:blip r:embed="rId4"/>
          <a:stretch>
            <a:fillRect/>
          </a:stretch>
        </p:blipFill>
        <p:spPr>
          <a:xfrm>
            <a:off x="3184984" y="1849498"/>
            <a:ext cx="5070437" cy="4751753"/>
          </a:xfrm>
          <a:prstGeom prst="rect">
            <a:avLst/>
          </a:prstGeom>
        </p:spPr>
      </p:pic>
      <p:sp>
        <p:nvSpPr>
          <p:cNvPr id="8" name="TextBox 7">
            <a:extLst>
              <a:ext uri="{FF2B5EF4-FFF2-40B4-BE49-F238E27FC236}">
                <a16:creationId xmlns:a16="http://schemas.microsoft.com/office/drawing/2014/main" id="{AF31501C-DC12-0F6D-ED98-D964753ABD63}"/>
              </a:ext>
            </a:extLst>
          </p:cNvPr>
          <p:cNvSpPr txBox="1"/>
          <p:nvPr/>
        </p:nvSpPr>
        <p:spPr>
          <a:xfrm>
            <a:off x="2760061" y="1019521"/>
            <a:ext cx="6099242" cy="597856"/>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GB" sz="1800" b="1" u="sng" dirty="0">
                <a:latin typeface="ISHALinkpen Join" panose="03050602040000000000" pitchFamily="66" charset="0"/>
                <a:ea typeface="ISHALinkpen Join" panose="03050602040000000000" pitchFamily="66" charset="0"/>
                <a:cs typeface="Comic Sans MS"/>
                <a:sym typeface="Comic Sans MS"/>
              </a:rPr>
              <a:t>Progression of phonics teaching in Reception.</a:t>
            </a:r>
          </a:p>
          <a:p>
            <a:pPr marL="0" lvl="0" indent="0" algn="ctr" rtl="0">
              <a:lnSpc>
                <a:spcPct val="90000"/>
              </a:lnSpc>
              <a:spcBef>
                <a:spcPts val="0"/>
              </a:spcBef>
              <a:spcAft>
                <a:spcPts val="0"/>
              </a:spcAft>
              <a:buClr>
                <a:schemeClr val="dk1"/>
              </a:buClr>
              <a:buSzPts val="2800"/>
              <a:buNone/>
            </a:pPr>
            <a:r>
              <a:rPr lang="en-GB" b="1" u="sng" dirty="0">
                <a:latin typeface="ISHALinkpen Join" panose="03050602040000000000" pitchFamily="66" charset="0"/>
                <a:ea typeface="ISHALinkpen Join" panose="03050602040000000000" pitchFamily="66" charset="0"/>
                <a:cs typeface="Comic Sans MS"/>
                <a:sym typeface="Comic Sans MS"/>
              </a:rPr>
              <a:t>You can view this on our website.</a:t>
            </a:r>
            <a:endParaRPr lang="en-GB" sz="1800" b="1" u="sng" dirty="0">
              <a:latin typeface="ISHALinkpen Join" panose="03050602040000000000" pitchFamily="66" charset="0"/>
              <a:ea typeface="ISHALinkpen Join" panose="03050602040000000000" pitchFamily="66" charset="0"/>
              <a:cs typeface="Comic Sans MS"/>
              <a:sym typeface="Comic Sans MS"/>
            </a:endParaRPr>
          </a:p>
        </p:txBody>
      </p:sp>
    </p:spTree>
    <p:extLst>
      <p:ext uri="{BB962C8B-B14F-4D97-AF65-F5344CB8AC3E}">
        <p14:creationId xmlns:p14="http://schemas.microsoft.com/office/powerpoint/2010/main" val="87363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6" name="Picture 5">
            <a:extLst>
              <a:ext uri="{FF2B5EF4-FFF2-40B4-BE49-F238E27FC236}">
                <a16:creationId xmlns:a16="http://schemas.microsoft.com/office/drawing/2014/main" id="{605F7432-5422-600F-F5E9-050D8582480F}"/>
              </a:ext>
            </a:extLst>
          </p:cNvPr>
          <p:cNvPicPr>
            <a:picLocks noChangeAspect="1"/>
          </p:cNvPicPr>
          <p:nvPr/>
        </p:nvPicPr>
        <p:blipFill>
          <a:blip r:embed="rId4"/>
          <a:stretch>
            <a:fillRect/>
          </a:stretch>
        </p:blipFill>
        <p:spPr>
          <a:xfrm>
            <a:off x="4566932" y="787400"/>
            <a:ext cx="2658086" cy="963251"/>
          </a:xfrm>
          <a:prstGeom prst="rect">
            <a:avLst/>
          </a:prstGeom>
        </p:spPr>
      </p:pic>
      <p:sp>
        <p:nvSpPr>
          <p:cNvPr id="8" name="TextBox 7">
            <a:extLst>
              <a:ext uri="{FF2B5EF4-FFF2-40B4-BE49-F238E27FC236}">
                <a16:creationId xmlns:a16="http://schemas.microsoft.com/office/drawing/2014/main" id="{24E0A82B-9910-48DC-6DAB-0F3E57B2A0EB}"/>
              </a:ext>
            </a:extLst>
          </p:cNvPr>
          <p:cNvSpPr txBox="1"/>
          <p:nvPr/>
        </p:nvSpPr>
        <p:spPr>
          <a:xfrm>
            <a:off x="1095376" y="2093476"/>
            <a:ext cx="10391774" cy="313932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800"/>
              <a:buFont typeface="Arial"/>
              <a:buNone/>
            </a:pPr>
            <a:endParaRPr lang="en-US" sz="1800" b="0" i="0" u="none" strike="noStrike" cap="none" dirty="0">
              <a:solidFill>
                <a:schemeClr val="tx1"/>
              </a:solidFill>
              <a:latin typeface="ISHALinkpen Join" panose="03050602040000000000" pitchFamily="66" charset="0"/>
              <a:ea typeface="ISHALinkpen Join" panose="03050602040000000000" pitchFamily="66" charset="0"/>
              <a:cs typeface="Comic Sans MS"/>
              <a:sym typeface="Comic Sans MS"/>
            </a:endParaRPr>
          </a:p>
          <a:p>
            <a:pPr marL="285750" marR="0" lvl="0" indent="-285750" algn="l" rtl="0">
              <a:lnSpc>
                <a:spcPct val="100000"/>
              </a:lnSpc>
              <a:spcBef>
                <a:spcPts val="0"/>
              </a:spcBef>
              <a:spcAft>
                <a:spcPts val="0"/>
              </a:spcAft>
              <a:buClr>
                <a:srgbClr val="000000"/>
              </a:buClr>
              <a:buSzPts val="2800"/>
              <a:buFontTx/>
              <a:buChar char="-"/>
            </a:pPr>
            <a:r>
              <a:rPr lang="en-US" sz="1800" b="0" i="0" u="none" strike="noStrike" cap="none" dirty="0">
                <a:solidFill>
                  <a:schemeClr val="tx1"/>
                </a:solidFill>
                <a:latin typeface="ISHALinkpen Join" panose="03050602040000000000" pitchFamily="66" charset="0"/>
                <a:ea typeface="ISHALinkpen Join" panose="03050602040000000000" pitchFamily="66" charset="0"/>
                <a:cs typeface="Comic Sans MS"/>
                <a:sym typeface="Comic Sans MS"/>
              </a:rPr>
              <a:t>Children begin with wordless books.  These are the foundation to understanding books, developing great language skills and teach children the layout of books and how to handle books.  Can your child tell you what is going on in the book using full clear sentences?</a:t>
            </a:r>
          </a:p>
          <a:p>
            <a:pPr marL="285750" marR="0" lvl="0" indent="-285750" algn="l" rtl="0">
              <a:lnSpc>
                <a:spcPct val="100000"/>
              </a:lnSpc>
              <a:spcBef>
                <a:spcPts val="0"/>
              </a:spcBef>
              <a:spcAft>
                <a:spcPts val="0"/>
              </a:spcAft>
              <a:buClr>
                <a:srgbClr val="000000"/>
              </a:buClr>
              <a:buSzPts val="2800"/>
              <a:buFontTx/>
              <a:buChar char="-"/>
            </a:pPr>
            <a:endParaRPr lang="en-US" dirty="0">
              <a:latin typeface="ISHALinkpen Join" panose="03050602040000000000" pitchFamily="66" charset="0"/>
              <a:ea typeface="ISHALinkpen Join" panose="03050602040000000000" pitchFamily="66" charset="0"/>
              <a:sym typeface="Comic Sans MS"/>
            </a:endParaRPr>
          </a:p>
          <a:p>
            <a:pPr marL="285750" indent="-285750">
              <a:buClr>
                <a:srgbClr val="000000"/>
              </a:buClr>
              <a:buSzPts val="2800"/>
              <a:buFontTx/>
              <a:buChar char="-"/>
            </a:pPr>
            <a:r>
              <a:rPr lang="en-US" sz="1800" b="0" i="0" u="none" strike="noStrike" cap="none" dirty="0">
                <a:solidFill>
                  <a:schemeClr val="tx1"/>
                </a:solidFill>
                <a:latin typeface="ISHALinkpen Join" panose="03050602040000000000" pitchFamily="66" charset="0"/>
                <a:ea typeface="ISHALinkpen Join" panose="03050602040000000000" pitchFamily="66" charset="0"/>
                <a:cs typeface="Comic Sans MS"/>
                <a:sym typeface="Comic Sans MS"/>
              </a:rPr>
              <a:t>Once children have secure knowledge of a number of GPC’s (Grapheme Phoneme Correspondences) and are confidently blending, they will be ready to read books.  Books correspond to the letters and sounds children have learnt in class. </a:t>
            </a:r>
          </a:p>
          <a:p>
            <a:pPr marL="285750" marR="0" lvl="0" indent="-285750" algn="l" rtl="0">
              <a:lnSpc>
                <a:spcPct val="100000"/>
              </a:lnSpc>
              <a:spcBef>
                <a:spcPts val="0"/>
              </a:spcBef>
              <a:spcAft>
                <a:spcPts val="0"/>
              </a:spcAft>
              <a:buClr>
                <a:srgbClr val="000000"/>
              </a:buClr>
              <a:buSzPts val="2800"/>
              <a:buFontTx/>
              <a:buChar char="-"/>
            </a:pPr>
            <a:endParaRPr lang="en-US" sz="1800" b="0" i="0" u="none" strike="noStrike" cap="none" dirty="0">
              <a:solidFill>
                <a:schemeClr val="tx1"/>
              </a:solidFill>
              <a:latin typeface="ISHALinkpen Join" panose="03050602040000000000" pitchFamily="66" charset="0"/>
              <a:ea typeface="ISHALinkpen Join" panose="03050602040000000000" pitchFamily="66" charset="0"/>
              <a:sym typeface="Arial"/>
            </a:endParaRPr>
          </a:p>
        </p:txBody>
      </p:sp>
      <p:pic>
        <p:nvPicPr>
          <p:cNvPr id="9" name="Picture 8">
            <a:extLst>
              <a:ext uri="{FF2B5EF4-FFF2-40B4-BE49-F238E27FC236}">
                <a16:creationId xmlns:a16="http://schemas.microsoft.com/office/drawing/2014/main" id="{86CF97EF-D73C-5B9F-59AD-A4EA14DB12D6}"/>
              </a:ext>
            </a:extLst>
          </p:cNvPr>
          <p:cNvPicPr>
            <a:picLocks noChangeAspect="1"/>
          </p:cNvPicPr>
          <p:nvPr/>
        </p:nvPicPr>
        <p:blipFill>
          <a:blip r:embed="rId5"/>
          <a:stretch>
            <a:fillRect/>
          </a:stretch>
        </p:blipFill>
        <p:spPr>
          <a:xfrm>
            <a:off x="5337175" y="4912353"/>
            <a:ext cx="1771650" cy="1675981"/>
          </a:xfrm>
          <a:prstGeom prst="rect">
            <a:avLst/>
          </a:prstGeom>
        </p:spPr>
      </p:pic>
      <p:pic>
        <p:nvPicPr>
          <p:cNvPr id="10" name="Picture 9">
            <a:extLst>
              <a:ext uri="{FF2B5EF4-FFF2-40B4-BE49-F238E27FC236}">
                <a16:creationId xmlns:a16="http://schemas.microsoft.com/office/drawing/2014/main" id="{CCFE3C2E-0F6C-E0FD-AAC7-306AB27325F0}"/>
              </a:ext>
            </a:extLst>
          </p:cNvPr>
          <p:cNvPicPr>
            <a:picLocks noChangeAspect="1"/>
          </p:cNvPicPr>
          <p:nvPr/>
        </p:nvPicPr>
        <p:blipFill>
          <a:blip r:embed="rId6"/>
          <a:stretch>
            <a:fillRect/>
          </a:stretch>
        </p:blipFill>
        <p:spPr>
          <a:xfrm>
            <a:off x="9775804" y="4899327"/>
            <a:ext cx="1771649" cy="1675980"/>
          </a:xfrm>
          <a:prstGeom prst="rect">
            <a:avLst/>
          </a:prstGeom>
        </p:spPr>
      </p:pic>
      <p:pic>
        <p:nvPicPr>
          <p:cNvPr id="11" name="Picture 10">
            <a:extLst>
              <a:ext uri="{FF2B5EF4-FFF2-40B4-BE49-F238E27FC236}">
                <a16:creationId xmlns:a16="http://schemas.microsoft.com/office/drawing/2014/main" id="{DE763E98-8501-DD61-35B3-495DEE845909}"/>
              </a:ext>
            </a:extLst>
          </p:cNvPr>
          <p:cNvPicPr>
            <a:picLocks noChangeAspect="1"/>
          </p:cNvPicPr>
          <p:nvPr/>
        </p:nvPicPr>
        <p:blipFill>
          <a:blip r:embed="rId7"/>
          <a:stretch>
            <a:fillRect/>
          </a:stretch>
        </p:blipFill>
        <p:spPr>
          <a:xfrm>
            <a:off x="7480511" y="4899327"/>
            <a:ext cx="1771650" cy="1675981"/>
          </a:xfrm>
          <a:prstGeom prst="rect">
            <a:avLst/>
          </a:prstGeom>
        </p:spPr>
      </p:pic>
      <p:pic>
        <p:nvPicPr>
          <p:cNvPr id="12" name="Picture 11">
            <a:extLst>
              <a:ext uri="{FF2B5EF4-FFF2-40B4-BE49-F238E27FC236}">
                <a16:creationId xmlns:a16="http://schemas.microsoft.com/office/drawing/2014/main" id="{32EAEA49-57EA-FBA2-31C9-301A93D1E394}"/>
              </a:ext>
            </a:extLst>
          </p:cNvPr>
          <p:cNvPicPr>
            <a:picLocks noChangeAspect="1"/>
          </p:cNvPicPr>
          <p:nvPr/>
        </p:nvPicPr>
        <p:blipFill>
          <a:blip r:embed="rId8"/>
          <a:stretch>
            <a:fillRect/>
          </a:stretch>
        </p:blipFill>
        <p:spPr>
          <a:xfrm>
            <a:off x="704850" y="4912353"/>
            <a:ext cx="1782022" cy="1721433"/>
          </a:xfrm>
          <a:prstGeom prst="rect">
            <a:avLst/>
          </a:prstGeom>
        </p:spPr>
      </p:pic>
      <p:pic>
        <p:nvPicPr>
          <p:cNvPr id="13" name="Picture 12">
            <a:extLst>
              <a:ext uri="{FF2B5EF4-FFF2-40B4-BE49-F238E27FC236}">
                <a16:creationId xmlns:a16="http://schemas.microsoft.com/office/drawing/2014/main" id="{C200F5EE-955B-61CC-10C5-7D2209134483}"/>
              </a:ext>
            </a:extLst>
          </p:cNvPr>
          <p:cNvPicPr>
            <a:picLocks noChangeAspect="1"/>
          </p:cNvPicPr>
          <p:nvPr/>
        </p:nvPicPr>
        <p:blipFill>
          <a:blip r:embed="rId9"/>
          <a:stretch>
            <a:fillRect/>
          </a:stretch>
        </p:blipFill>
        <p:spPr>
          <a:xfrm>
            <a:off x="2984566" y="4912353"/>
            <a:ext cx="1778339" cy="1721433"/>
          </a:xfrm>
          <a:prstGeom prst="rect">
            <a:avLst/>
          </a:prstGeom>
        </p:spPr>
      </p:pic>
    </p:spTree>
    <p:extLst>
      <p:ext uri="{BB962C8B-B14F-4D97-AF65-F5344CB8AC3E}">
        <p14:creationId xmlns:p14="http://schemas.microsoft.com/office/powerpoint/2010/main" val="190269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3932CFC0-1A56-9B94-26C5-2C6E19F4574B}"/>
              </a:ext>
            </a:extLst>
          </p:cNvPr>
          <p:cNvSpPr txBox="1"/>
          <p:nvPr/>
        </p:nvSpPr>
        <p:spPr>
          <a:xfrm>
            <a:off x="1384101" y="805248"/>
            <a:ext cx="9423797" cy="4743863"/>
          </a:xfrm>
          <a:prstGeom prst="rect">
            <a:avLst/>
          </a:prstGeom>
          <a:noFill/>
        </p:spPr>
        <p:txBody>
          <a:bodyPr wrap="square" lIns="91440" tIns="45720" rIns="91440" bIns="45720" anchor="t">
            <a:spAutoFit/>
          </a:bodyPr>
          <a:lstStyle/>
          <a:p>
            <a:pPr marL="0" lvl="0" indent="0" algn="ctr" rtl="0">
              <a:lnSpc>
                <a:spcPct val="90000"/>
              </a:lnSpc>
              <a:spcBef>
                <a:spcPts val="0"/>
              </a:spcBef>
              <a:spcAft>
                <a:spcPts val="0"/>
              </a:spcAft>
              <a:buClr>
                <a:schemeClr val="dk1"/>
              </a:buClr>
              <a:buSzPts val="2800"/>
              <a:buNone/>
            </a:pPr>
            <a:endParaRPr lang="en-US" sz="1800" b="1" u="sng" dirty="0">
              <a:latin typeface="ISHALinkpen Join" panose="03050602040000000000" pitchFamily="66" charset="0"/>
              <a:ea typeface="ISHALinkpen Join" panose="03050602040000000000" pitchFamily="66" charset="0"/>
              <a:cs typeface="Comic Sans MS"/>
              <a:sym typeface="Comic Sans MS"/>
            </a:endParaRPr>
          </a:p>
          <a:p>
            <a:pPr marL="0" lvl="0" indent="0" algn="ctr" rtl="0">
              <a:lnSpc>
                <a:spcPct val="90000"/>
              </a:lnSpc>
              <a:spcBef>
                <a:spcPts val="1000"/>
              </a:spcBef>
              <a:spcAft>
                <a:spcPts val="0"/>
              </a:spcAft>
              <a:buClr>
                <a:schemeClr val="dk1"/>
              </a:buClr>
              <a:buSzPts val="2800"/>
              <a:buNone/>
            </a:pPr>
            <a:r>
              <a:rPr lang="en-US" sz="1800" b="1" u="sng" dirty="0">
                <a:latin typeface="ISHALinkpen Join" panose="03050602040000000000" pitchFamily="66" charset="0"/>
                <a:ea typeface="ISHALinkpen Join" panose="03050602040000000000" pitchFamily="66" charset="0"/>
                <a:cs typeface="Comic Sans MS"/>
                <a:sym typeface="Comic Sans MS"/>
              </a:rPr>
              <a:t>How we teach reading </a:t>
            </a:r>
          </a:p>
          <a:p>
            <a:pPr marL="0" lvl="0" indent="0" algn="ctr" rtl="0">
              <a:lnSpc>
                <a:spcPct val="90000"/>
              </a:lnSpc>
              <a:spcBef>
                <a:spcPts val="1000"/>
              </a:spcBef>
              <a:spcAft>
                <a:spcPts val="0"/>
              </a:spcAft>
              <a:buClr>
                <a:schemeClr val="dk1"/>
              </a:buClr>
              <a:buSzPts val="2800"/>
              <a:buNone/>
            </a:pPr>
            <a:r>
              <a:rPr lang="en-US" b="1" dirty="0">
                <a:latin typeface="ISHALinkpen Join" panose="03050602040000000000" pitchFamily="66" charset="0"/>
                <a:ea typeface="ISHALinkpen Join" panose="03050602040000000000" pitchFamily="66" charset="0"/>
                <a:cs typeface="Comic Sans MS"/>
                <a:sym typeface="Comic Sans MS"/>
              </a:rPr>
              <a:t>Reading practice sessions are timetabled each week with a member of the EYFS team working with one small group at a time.</a:t>
            </a:r>
          </a:p>
          <a:p>
            <a:pPr marL="0" lvl="0" indent="0" algn="ctr" rtl="0">
              <a:lnSpc>
                <a:spcPct val="90000"/>
              </a:lnSpc>
              <a:spcBef>
                <a:spcPts val="1000"/>
              </a:spcBef>
              <a:spcAft>
                <a:spcPts val="0"/>
              </a:spcAft>
              <a:buClr>
                <a:schemeClr val="dk1"/>
              </a:buClr>
              <a:buSzPts val="2800"/>
              <a:buNone/>
            </a:pPr>
            <a:endParaRPr lang="en-US" sz="1800" u="sng" dirty="0">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rgbClr val="002060"/>
              </a:buClr>
              <a:buSzPts val="2400"/>
              <a:buNone/>
            </a:pPr>
            <a:r>
              <a:rPr lang="en-US" sz="1800" dirty="0">
                <a:latin typeface="ISHALinkpen Join" panose="03050602040000000000" pitchFamily="66" charset="0"/>
                <a:ea typeface="ISHALinkpen Join" panose="03050602040000000000" pitchFamily="66" charset="0"/>
                <a:cs typeface="Comic Sans MS"/>
                <a:sym typeface="Comic Sans MS"/>
              </a:rPr>
              <a:t>Reading practice books are carefully matched so children can read fluently and independently. </a:t>
            </a:r>
          </a:p>
          <a:p>
            <a:pPr>
              <a:lnSpc>
                <a:spcPct val="90000"/>
              </a:lnSpc>
              <a:spcBef>
                <a:spcPts val="1000"/>
              </a:spcBef>
              <a:buClr>
                <a:srgbClr val="002060"/>
              </a:buClr>
              <a:buSzPts val="2400"/>
            </a:pPr>
            <a:r>
              <a:rPr lang="en-US" sz="1800" dirty="0">
                <a:latin typeface="ISHALinkpen Join"/>
                <a:ea typeface="ISHALinkpen Join" panose="03050602040000000000" pitchFamily="66" charset="0"/>
                <a:cs typeface="Comic Sans MS"/>
                <a:sym typeface="Comic Sans MS"/>
              </a:rPr>
              <a:t>The reading sessions</a:t>
            </a:r>
            <a:r>
              <a:rPr lang="en-US" dirty="0">
                <a:latin typeface="ISHALinkpen Join"/>
                <a:ea typeface="ISHALinkpen Join" panose="03050602040000000000" pitchFamily="66" charset="0"/>
                <a:cs typeface="Comic Sans MS"/>
                <a:sym typeface="Comic Sans MS"/>
              </a:rPr>
              <a:t> cover</a:t>
            </a:r>
            <a:r>
              <a:rPr lang="en-US" sz="1800" dirty="0">
                <a:latin typeface="ISHALinkpen Join"/>
                <a:ea typeface="ISHALinkpen Join" panose="03050602040000000000" pitchFamily="66" charset="0"/>
                <a:cs typeface="Comic Sans MS"/>
                <a:sym typeface="Comic Sans MS"/>
              </a:rPr>
              <a:t>:</a:t>
            </a:r>
            <a:r>
              <a:rPr lang="en-US" dirty="0">
                <a:latin typeface="ISHALinkpen Join"/>
                <a:ea typeface="ISHALinkpen Join" panose="03050602040000000000" pitchFamily="66" charset="0"/>
                <a:cs typeface="Comic Sans MS"/>
                <a:sym typeface="Comic Sans MS"/>
              </a:rPr>
              <a:t> </a:t>
            </a:r>
            <a:endParaRPr lang="en-US" sz="1800" dirty="0">
              <a:latin typeface="ISHALinkpen Join"/>
              <a:ea typeface="ISHALinkpen Join" panose="03050602040000000000" pitchFamily="66" charset="0"/>
            </a:endParaRPr>
          </a:p>
          <a:p>
            <a:pPr marL="0" lvl="0" indent="0" algn="l" rtl="0">
              <a:lnSpc>
                <a:spcPct val="90000"/>
              </a:lnSpc>
              <a:spcBef>
                <a:spcPts val="1000"/>
              </a:spcBef>
              <a:spcAft>
                <a:spcPts val="0"/>
              </a:spcAft>
              <a:buClr>
                <a:schemeClr val="dk1"/>
              </a:buClr>
              <a:buSzPts val="2400"/>
              <a:buNone/>
            </a:pPr>
            <a:endParaRPr lang="en-US" sz="1800" dirty="0">
              <a:latin typeface="ISHALinkpen Join" panose="03050602040000000000" pitchFamily="66" charset="0"/>
              <a:ea typeface="ISHALinkpen Join" panose="03050602040000000000" pitchFamily="66" charset="0"/>
              <a:cs typeface="Comic Sans MS"/>
              <a:sym typeface="Comic Sans MS"/>
            </a:endParaRPr>
          </a:p>
          <a:p>
            <a:pPr marL="457200" lvl="0" indent="-457200" algn="l" rtl="0">
              <a:lnSpc>
                <a:spcPct val="90000"/>
              </a:lnSpc>
              <a:spcBef>
                <a:spcPts val="1000"/>
              </a:spcBef>
              <a:spcAft>
                <a:spcPts val="0"/>
              </a:spcAft>
              <a:buClr>
                <a:srgbClr val="002060"/>
              </a:buClr>
              <a:buSzPts val="2400"/>
              <a:buAutoNum type="arabicPeriod"/>
            </a:pPr>
            <a:r>
              <a:rPr lang="en-US" sz="1800" dirty="0">
                <a:latin typeface="ISHALinkpen Join" panose="03050602040000000000" pitchFamily="66" charset="0"/>
                <a:ea typeface="ISHALinkpen Join" panose="03050602040000000000" pitchFamily="66" charset="0"/>
                <a:cs typeface="Comic Sans MS"/>
                <a:sym typeface="Comic Sans MS"/>
              </a:rPr>
              <a:t>Decoding. </a:t>
            </a:r>
          </a:p>
          <a:p>
            <a:pPr marL="457200" lvl="0" indent="-457200" algn="l" rtl="0">
              <a:lnSpc>
                <a:spcPct val="90000"/>
              </a:lnSpc>
              <a:spcBef>
                <a:spcPts val="1000"/>
              </a:spcBef>
              <a:spcAft>
                <a:spcPts val="0"/>
              </a:spcAft>
              <a:buClr>
                <a:srgbClr val="002060"/>
              </a:buClr>
              <a:buSzPts val="2400"/>
              <a:buAutoNum type="arabicPeriod"/>
            </a:pPr>
            <a:r>
              <a:rPr lang="en-US" sz="1800" dirty="0">
                <a:latin typeface="ISHALinkpen Join" panose="03050602040000000000" pitchFamily="66" charset="0"/>
                <a:ea typeface="ISHALinkpen Join" panose="03050602040000000000" pitchFamily="66" charset="0"/>
                <a:cs typeface="Comic Sans MS"/>
                <a:sym typeface="Comic Sans MS"/>
              </a:rPr>
              <a:t>Prosody (intonation, expression)</a:t>
            </a:r>
            <a:endParaRPr lang="en-US" sz="18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400"/>
              <a:buAutoNum type="arabicPeriod"/>
            </a:pPr>
            <a:r>
              <a:rPr lang="en-US" sz="1800" dirty="0">
                <a:latin typeface="ISHALinkpen Join" panose="03050602040000000000" pitchFamily="66" charset="0"/>
                <a:ea typeface="ISHALinkpen Join" panose="03050602040000000000" pitchFamily="66" charset="0"/>
                <a:cs typeface="Comic Sans MS"/>
                <a:sym typeface="Comic Sans MS"/>
              </a:rPr>
              <a:t>Comprehension.</a:t>
            </a:r>
            <a:endParaRPr lang="en-US" sz="1800"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chemeClr val="dk1"/>
              </a:buClr>
              <a:buSzPts val="2400"/>
              <a:buNone/>
            </a:pPr>
            <a:endParaRPr lang="en-US" sz="1800" dirty="0">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rgbClr val="002060"/>
              </a:buClr>
              <a:buSzPts val="2400"/>
              <a:buNone/>
            </a:pPr>
            <a:endParaRPr lang="en-US" sz="1800" dirty="0">
              <a:latin typeface="ISHALinkpen Join"/>
              <a:ea typeface="ISHALinkpen Join" panose="03050602040000000000" pitchFamily="66" charset="0"/>
              <a:sym typeface="Wingdings" panose="05000000000000000000" pitchFamily="2" charset="2"/>
            </a:endParaRPr>
          </a:p>
        </p:txBody>
      </p:sp>
    </p:spTree>
    <p:extLst>
      <p:ext uri="{BB962C8B-B14F-4D97-AF65-F5344CB8AC3E}">
        <p14:creationId xmlns:p14="http://schemas.microsoft.com/office/powerpoint/2010/main" val="423755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4DDAF6D4-5C9A-14A1-A22A-96A2BD42B2C5}"/>
              </a:ext>
            </a:extLst>
          </p:cNvPr>
          <p:cNvSpPr txBox="1"/>
          <p:nvPr/>
        </p:nvSpPr>
        <p:spPr>
          <a:xfrm>
            <a:off x="1778000" y="1359093"/>
            <a:ext cx="8836819" cy="3610989"/>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marL="0" lvl="0" indent="0" algn="l" rtl="0">
              <a:lnSpc>
                <a:spcPct val="90000"/>
              </a:lnSpc>
              <a:spcBef>
                <a:spcPts val="1000"/>
              </a:spcBef>
              <a:spcAft>
                <a:spcPts val="0"/>
              </a:spcAft>
              <a:buClr>
                <a:schemeClr val="dk1"/>
              </a:buClr>
              <a:buSzPts val="28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Before reading…</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Have your child look at the cover and predict what</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they think the story is going to be about</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Point out the name of the book (title), the person who wrote the book (author) and the person who drew the pictures for the book (illustrator) </a:t>
            </a: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Do a picture walk through the book and let your child tell you what they think the book is about </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Don’t look at the last page of the book, predict how the story might end </a:t>
            </a:r>
            <a:endParaRPr lang="en-US" dirty="0">
              <a:solidFill>
                <a:schemeClr val="tx1"/>
              </a:solidFill>
              <a:latin typeface="ISHALinkpen Join" panose="03050602040000000000" pitchFamily="66" charset="0"/>
              <a:ea typeface="ISHALinkpen Join" panose="03050602040000000000" pitchFamily="66" charset="0"/>
            </a:endParaRPr>
          </a:p>
        </p:txBody>
      </p:sp>
      <p:pic>
        <p:nvPicPr>
          <p:cNvPr id="7" name="Picture 6">
            <a:extLst>
              <a:ext uri="{FF2B5EF4-FFF2-40B4-BE49-F238E27FC236}">
                <a16:creationId xmlns:a16="http://schemas.microsoft.com/office/drawing/2014/main" id="{F130131E-4825-B828-AA66-CEC8CC2212B0}"/>
              </a:ext>
            </a:extLst>
          </p:cNvPr>
          <p:cNvPicPr>
            <a:picLocks noChangeAspect="1"/>
          </p:cNvPicPr>
          <p:nvPr/>
        </p:nvPicPr>
        <p:blipFill>
          <a:blip r:embed="rId4"/>
          <a:stretch>
            <a:fillRect/>
          </a:stretch>
        </p:blipFill>
        <p:spPr>
          <a:xfrm>
            <a:off x="592366" y="4998250"/>
            <a:ext cx="10839627" cy="1731414"/>
          </a:xfrm>
          <a:prstGeom prst="rect">
            <a:avLst/>
          </a:prstGeom>
        </p:spPr>
      </p:pic>
    </p:spTree>
    <p:extLst>
      <p:ext uri="{BB962C8B-B14F-4D97-AF65-F5344CB8AC3E}">
        <p14:creationId xmlns:p14="http://schemas.microsoft.com/office/powerpoint/2010/main" val="110195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DCBCC6CA-98D6-B340-217B-3539B391A52F}"/>
              </a:ext>
            </a:extLst>
          </p:cNvPr>
          <p:cNvPicPr>
            <a:picLocks noChangeAspect="1"/>
          </p:cNvPicPr>
          <p:nvPr/>
        </p:nvPicPr>
        <p:blipFill>
          <a:blip r:embed="rId4"/>
          <a:stretch>
            <a:fillRect/>
          </a:stretch>
        </p:blipFill>
        <p:spPr>
          <a:xfrm>
            <a:off x="676186" y="4906443"/>
            <a:ext cx="10839627" cy="1731414"/>
          </a:xfrm>
          <a:prstGeom prst="rect">
            <a:avLst/>
          </a:prstGeom>
        </p:spPr>
      </p:pic>
      <p:sp>
        <p:nvSpPr>
          <p:cNvPr id="7" name="TextBox 6">
            <a:extLst>
              <a:ext uri="{FF2B5EF4-FFF2-40B4-BE49-F238E27FC236}">
                <a16:creationId xmlns:a16="http://schemas.microsoft.com/office/drawing/2014/main" id="{806D171F-5C5A-E4EA-EE1F-3D12402BBA4C}"/>
              </a:ext>
            </a:extLst>
          </p:cNvPr>
          <p:cNvSpPr txBox="1"/>
          <p:nvPr/>
        </p:nvSpPr>
        <p:spPr>
          <a:xfrm>
            <a:off x="1402556" y="1125627"/>
            <a:ext cx="9036844" cy="3233449"/>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marL="0" lvl="0" indent="0" algn="l" rtl="0">
              <a:lnSpc>
                <a:spcPct val="90000"/>
              </a:lnSpc>
              <a:spcBef>
                <a:spcPts val="1000"/>
              </a:spcBef>
              <a:spcAft>
                <a:spcPts val="0"/>
              </a:spcAft>
              <a:buClr>
                <a:schemeClr val="dk1"/>
              </a:buClr>
              <a:buSzPts val="28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During reading…</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Ask your child questions about the characters in the book as you read the story</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Have your child use their ‘phonic’ finger to follow the direction of the text (left to right, top to bottom)</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Encourage your child to look at the sentences and see if they can identify any of the sounds in the words or any of the tricky words they have covered in class </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pPr>
            <a:endParaRPr lang="en-US" dirty="0">
              <a:solidFill>
                <a:schemeClr val="tx1"/>
              </a:solidFill>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154785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C6774E47-0107-2131-2298-00FA1886C3E7}"/>
              </a:ext>
            </a:extLst>
          </p:cNvPr>
          <p:cNvPicPr>
            <a:picLocks noChangeAspect="1"/>
          </p:cNvPicPr>
          <p:nvPr/>
        </p:nvPicPr>
        <p:blipFill>
          <a:blip r:embed="rId4"/>
          <a:stretch>
            <a:fillRect/>
          </a:stretch>
        </p:blipFill>
        <p:spPr>
          <a:xfrm>
            <a:off x="686346" y="4915968"/>
            <a:ext cx="10839627" cy="1731414"/>
          </a:xfrm>
          <a:prstGeom prst="rect">
            <a:avLst/>
          </a:prstGeom>
        </p:spPr>
      </p:pic>
      <p:sp>
        <p:nvSpPr>
          <p:cNvPr id="7" name="TextBox 6">
            <a:extLst>
              <a:ext uri="{FF2B5EF4-FFF2-40B4-BE49-F238E27FC236}">
                <a16:creationId xmlns:a16="http://schemas.microsoft.com/office/drawing/2014/main" id="{37BF3C68-0017-5C2C-5950-DC7A023BA8D7}"/>
              </a:ext>
            </a:extLst>
          </p:cNvPr>
          <p:cNvSpPr txBox="1"/>
          <p:nvPr/>
        </p:nvSpPr>
        <p:spPr>
          <a:xfrm>
            <a:off x="1290241" y="1052833"/>
            <a:ext cx="9865518" cy="3739229"/>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marL="0" lvl="0" indent="0" algn="l" rtl="0">
              <a:lnSpc>
                <a:spcPct val="90000"/>
              </a:lnSpc>
              <a:spcBef>
                <a:spcPts val="1000"/>
              </a:spcBef>
              <a:spcAft>
                <a:spcPts val="0"/>
              </a:spcAft>
              <a:buClr>
                <a:schemeClr val="dk1"/>
              </a:buClr>
              <a:buSzPts val="28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After reading…</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Discuss with your child what they liked/disliked about the story and why</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your child think of another title for the book and explain it?</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Did the story have a sad or happy ending?</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your child think of a different ending for the story?</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they </a:t>
            </a:r>
            <a:r>
              <a:rPr lang="en-US" sz="1800" dirty="0" err="1">
                <a:solidFill>
                  <a:schemeClr val="tx1"/>
                </a:solidFill>
                <a:latin typeface="ISHALinkpen Join" panose="03050602040000000000" pitchFamily="66" charset="0"/>
                <a:ea typeface="ISHALinkpen Join" panose="03050602040000000000" pitchFamily="66" charset="0"/>
                <a:cs typeface="Comic Sans MS"/>
                <a:sym typeface="Comic Sans MS"/>
              </a:rPr>
              <a:t>summarise</a:t>
            </a: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what happened at the beginning, in the middle and at the end? </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they recall key events from the story and find them in the book?</a:t>
            </a:r>
          </a:p>
        </p:txBody>
      </p:sp>
    </p:spTree>
    <p:extLst>
      <p:ext uri="{BB962C8B-B14F-4D97-AF65-F5344CB8AC3E}">
        <p14:creationId xmlns:p14="http://schemas.microsoft.com/office/powerpoint/2010/main" val="66497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C6774E47-0107-2131-2298-00FA1886C3E7}"/>
              </a:ext>
            </a:extLst>
          </p:cNvPr>
          <p:cNvPicPr>
            <a:picLocks noChangeAspect="1"/>
          </p:cNvPicPr>
          <p:nvPr/>
        </p:nvPicPr>
        <p:blipFill>
          <a:blip r:embed="rId4"/>
          <a:stretch>
            <a:fillRect/>
          </a:stretch>
        </p:blipFill>
        <p:spPr>
          <a:xfrm>
            <a:off x="686346" y="4915968"/>
            <a:ext cx="10839627" cy="1731414"/>
          </a:xfrm>
          <a:prstGeom prst="rect">
            <a:avLst/>
          </a:prstGeom>
        </p:spPr>
      </p:pic>
      <p:sp>
        <p:nvSpPr>
          <p:cNvPr id="7" name="TextBox 6">
            <a:extLst>
              <a:ext uri="{FF2B5EF4-FFF2-40B4-BE49-F238E27FC236}">
                <a16:creationId xmlns:a16="http://schemas.microsoft.com/office/drawing/2014/main" id="{37BF3C68-0017-5C2C-5950-DC7A023BA8D7}"/>
              </a:ext>
            </a:extLst>
          </p:cNvPr>
          <p:cNvSpPr txBox="1"/>
          <p:nvPr/>
        </p:nvSpPr>
        <p:spPr>
          <a:xfrm>
            <a:off x="1053404" y="1052833"/>
            <a:ext cx="10442165" cy="2848985"/>
          </a:xfrm>
          <a:prstGeom prst="rect">
            <a:avLst/>
          </a:prstGeom>
          <a:noFill/>
        </p:spPr>
        <p:txBody>
          <a:bodyPr wrap="square" lIns="91440" tIns="45720" rIns="91440" bIns="45720" anchor="t">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algn="ctr">
              <a:lnSpc>
                <a:spcPct val="90000"/>
              </a:lnSpc>
              <a:spcBef>
                <a:spcPts val="1000"/>
              </a:spcBef>
            </a:pPr>
            <a:r>
              <a:rPr lang="en-US" dirty="0">
                <a:latin typeface="ISHALinkpen Join"/>
              </a:rPr>
              <a:t>Why repetition is key to success.</a:t>
            </a:r>
          </a:p>
          <a:p>
            <a:pPr>
              <a:lnSpc>
                <a:spcPct val="90000"/>
              </a:lnSpc>
              <a:spcBef>
                <a:spcPts val="1000"/>
              </a:spcBef>
            </a:pPr>
            <a:r>
              <a:rPr lang="en-US" dirty="0">
                <a:latin typeface="ISHALinkpen Join"/>
              </a:rPr>
              <a:t>We want to support children to develop fluency.  Fluency is really important for the children, so they do not have to concentrate all their energy and effort on decoding, meaning it frees up cognitive space to really understand what they are reading. </a:t>
            </a:r>
            <a:endParaRPr lang="en-US" dirty="0">
              <a:latin typeface="Calibri" panose="020F0502020204030204"/>
              <a:ea typeface="Calibri" panose="020F0502020204030204"/>
              <a:cs typeface="Calibri" panose="020F0502020204030204"/>
            </a:endParaRPr>
          </a:p>
          <a:p>
            <a:pPr>
              <a:lnSpc>
                <a:spcPct val="90000"/>
              </a:lnSpc>
              <a:spcBef>
                <a:spcPts val="1000"/>
              </a:spcBef>
            </a:pPr>
            <a:r>
              <a:rPr lang="en-US" dirty="0">
                <a:latin typeface="ISHALinkpen Join"/>
              </a:rPr>
              <a:t>When children take their book home to read, they should be continuing to developing fluency. Please do not worry that a book is too easy – your child needs to develop </a:t>
            </a:r>
            <a:r>
              <a:rPr lang="en-US" b="1" dirty="0">
                <a:latin typeface="ISHALinkpen Join"/>
              </a:rPr>
              <a:t>fluency</a:t>
            </a:r>
            <a:r>
              <a:rPr lang="en-US" dirty="0">
                <a:latin typeface="ISHALinkpen Join"/>
              </a:rPr>
              <a:t> and confidence in reading. Re-reading a book they have had before helps develop their fluency – this is the goal. </a:t>
            </a:r>
            <a:endParaRPr lang="en-US" dirty="0">
              <a:latin typeface="Calibri" panose="020F0502020204030204"/>
              <a:ea typeface="Calibri"/>
              <a:cs typeface="Calibri"/>
            </a:endParaRPr>
          </a:p>
          <a:p>
            <a:pPr algn="ctr">
              <a:lnSpc>
                <a:spcPct val="90000"/>
              </a:lnSpc>
              <a:spcBef>
                <a:spcPts val="1000"/>
              </a:spcBef>
            </a:pPr>
            <a:r>
              <a:rPr lang="en-US" dirty="0">
                <a:latin typeface="ISHALinkpen Join"/>
              </a:rPr>
              <a:t>Celebrate their success!   </a:t>
            </a:r>
            <a:endParaRPr lang="en-US">
              <a:ea typeface="Calibri"/>
              <a:cs typeface="Calibri"/>
            </a:endParaRPr>
          </a:p>
        </p:txBody>
      </p:sp>
    </p:spTree>
    <p:extLst>
      <p:ext uri="{BB962C8B-B14F-4D97-AF65-F5344CB8AC3E}">
        <p14:creationId xmlns:p14="http://schemas.microsoft.com/office/powerpoint/2010/main" val="283766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18EAAC46-DAFD-20A6-117A-D8234A6C922A}"/>
              </a:ext>
            </a:extLst>
          </p:cNvPr>
          <p:cNvPicPr>
            <a:picLocks noChangeAspect="1"/>
          </p:cNvPicPr>
          <p:nvPr/>
        </p:nvPicPr>
        <p:blipFill>
          <a:blip r:embed="rId4"/>
          <a:stretch>
            <a:fillRect/>
          </a:stretch>
        </p:blipFill>
        <p:spPr>
          <a:xfrm>
            <a:off x="847477" y="646433"/>
            <a:ext cx="10497045" cy="5962322"/>
          </a:xfrm>
          <a:prstGeom prst="rect">
            <a:avLst/>
          </a:prstGeom>
        </p:spPr>
      </p:pic>
    </p:spTree>
    <p:extLst>
      <p:ext uri="{BB962C8B-B14F-4D97-AF65-F5344CB8AC3E}">
        <p14:creationId xmlns:p14="http://schemas.microsoft.com/office/powerpoint/2010/main" val="19021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8" name="Picture 7">
            <a:extLst>
              <a:ext uri="{FF2B5EF4-FFF2-40B4-BE49-F238E27FC236}">
                <a16:creationId xmlns:a16="http://schemas.microsoft.com/office/drawing/2014/main" id="{D90B75A1-4973-1037-A9D5-858F35CB761C}"/>
              </a:ext>
            </a:extLst>
          </p:cNvPr>
          <p:cNvPicPr>
            <a:picLocks noChangeAspect="1"/>
          </p:cNvPicPr>
          <p:nvPr/>
        </p:nvPicPr>
        <p:blipFill>
          <a:blip r:embed="rId4"/>
          <a:stretch>
            <a:fillRect/>
          </a:stretch>
        </p:blipFill>
        <p:spPr>
          <a:xfrm>
            <a:off x="3196145" y="959124"/>
            <a:ext cx="5799710" cy="2738086"/>
          </a:xfrm>
          <a:prstGeom prst="rect">
            <a:avLst/>
          </a:prstGeom>
        </p:spPr>
      </p:pic>
      <p:sp>
        <p:nvSpPr>
          <p:cNvPr id="10" name="TextBox 9">
            <a:extLst>
              <a:ext uri="{FF2B5EF4-FFF2-40B4-BE49-F238E27FC236}">
                <a16:creationId xmlns:a16="http://schemas.microsoft.com/office/drawing/2014/main" id="{2BD52FDC-BA1A-0DC8-0EEC-D792B0E1111A}"/>
              </a:ext>
            </a:extLst>
          </p:cNvPr>
          <p:cNvSpPr txBox="1"/>
          <p:nvPr/>
        </p:nvSpPr>
        <p:spPr>
          <a:xfrm>
            <a:off x="1615855" y="5088631"/>
            <a:ext cx="9214290" cy="1477328"/>
          </a:xfrm>
          <a:prstGeom prst="rect">
            <a:avLst/>
          </a:prstGeom>
          <a:noFill/>
        </p:spPr>
        <p:txBody>
          <a:bodyPr wrap="square">
            <a:spAutoFit/>
          </a:bodyPr>
          <a:lstStyle/>
          <a:p>
            <a:r>
              <a:rPr lang="en-GB" sz="1800" dirty="0">
                <a:latin typeface="ISHALinkpen Join" panose="03050602040000000000" pitchFamily="66" charset="0"/>
                <a:ea typeface="ISHALinkpen Join" panose="03050602040000000000" pitchFamily="66" charset="0"/>
              </a:rPr>
              <a:t>Building the muscles in the wrists and hands through: pinching/ squeezing/ pushing/ pincer grip/ poking/ squishing/ rolling/ rolling/ digging</a:t>
            </a:r>
          </a:p>
          <a:p>
            <a:r>
              <a:rPr lang="en-GB" sz="1800" dirty="0">
                <a:latin typeface="ISHALinkpen Join" panose="03050602040000000000" pitchFamily="66" charset="0"/>
                <a:ea typeface="ISHALinkpen Join" panose="03050602040000000000" pitchFamily="66" charset="0"/>
              </a:rPr>
              <a:t>Activities to support fine motor skills – playdough, threading, drawing, painting, colouring, weaving, lacing, using cutlery</a:t>
            </a:r>
          </a:p>
        </p:txBody>
      </p:sp>
      <p:sp>
        <p:nvSpPr>
          <p:cNvPr id="12" name="TextBox 11">
            <a:extLst>
              <a:ext uri="{FF2B5EF4-FFF2-40B4-BE49-F238E27FC236}">
                <a16:creationId xmlns:a16="http://schemas.microsoft.com/office/drawing/2014/main" id="{84D84B4A-EB56-D499-8179-3693D35A40B6}"/>
              </a:ext>
            </a:extLst>
          </p:cNvPr>
          <p:cNvSpPr txBox="1"/>
          <p:nvPr/>
        </p:nvSpPr>
        <p:spPr>
          <a:xfrm>
            <a:off x="1075451" y="4005295"/>
            <a:ext cx="10041096" cy="369332"/>
          </a:xfrm>
          <a:prstGeom prst="rect">
            <a:avLst/>
          </a:prstGeom>
          <a:noFill/>
        </p:spPr>
        <p:txBody>
          <a:bodyPr wrap="square" lIns="91440" tIns="45720" rIns="91440" bIns="45720" anchor="t">
            <a:spAutoFit/>
          </a:bodyPr>
          <a:lstStyle/>
          <a:p>
            <a:pPr algn="ctr"/>
            <a:r>
              <a:rPr lang="en-GB" sz="1800" b="1" dirty="0">
                <a:latin typeface="ISHALinkpen Join"/>
                <a:ea typeface="ISHALinkpen Join" panose="03050602040000000000" pitchFamily="66" charset="0"/>
              </a:rPr>
              <a:t>Handwriting </a:t>
            </a:r>
            <a:r>
              <a:rPr lang="en-GB" b="1" dirty="0">
                <a:latin typeface="ISHALinkpen Join"/>
                <a:ea typeface="ISHALinkpen Join" panose="03050602040000000000" pitchFamily="66" charset="0"/>
              </a:rPr>
              <a:t>begins</a:t>
            </a:r>
            <a:r>
              <a:rPr lang="en-GB" sz="1800" b="1" dirty="0">
                <a:latin typeface="ISHALinkpen Join"/>
                <a:ea typeface="ISHALinkpen Join" panose="03050602040000000000" pitchFamily="66" charset="0"/>
              </a:rPr>
              <a:t> with </a:t>
            </a:r>
            <a:r>
              <a:rPr lang="en-GB" b="1" dirty="0">
                <a:latin typeface="ISHALinkpen Join"/>
                <a:ea typeface="ISHALinkpen Join" panose="03050602040000000000" pitchFamily="66" charset="0"/>
              </a:rPr>
              <a:t>good</a:t>
            </a:r>
            <a:r>
              <a:rPr lang="en-GB" sz="1800" b="1" dirty="0">
                <a:latin typeface="ISHALinkpen Join"/>
                <a:ea typeface="ISHALinkpen Join" panose="03050602040000000000" pitchFamily="66" charset="0"/>
              </a:rPr>
              <a:t> </a:t>
            </a:r>
            <a:r>
              <a:rPr lang="en-GB" b="1" dirty="0">
                <a:latin typeface="ISHALinkpen Join"/>
                <a:ea typeface="ISHALinkpen Join" panose="03050602040000000000" pitchFamily="66" charset="0"/>
              </a:rPr>
              <a:t>pencil</a:t>
            </a:r>
            <a:r>
              <a:rPr lang="en-GB" sz="1800" b="1" dirty="0">
                <a:latin typeface="ISHALinkpen Join"/>
                <a:ea typeface="ISHALinkpen Join" panose="03050602040000000000" pitchFamily="66" charset="0"/>
              </a:rPr>
              <a:t> </a:t>
            </a:r>
            <a:r>
              <a:rPr lang="en-GB" b="1" dirty="0">
                <a:latin typeface="ISHALinkpen Join"/>
                <a:ea typeface="ISHALinkpen Join" panose="03050602040000000000" pitchFamily="66" charset="0"/>
              </a:rPr>
              <a:t>grip</a:t>
            </a:r>
            <a:r>
              <a:rPr lang="en-GB" sz="1800" b="1" dirty="0">
                <a:latin typeface="ISHALinkpen Join"/>
                <a:ea typeface="ISHALinkpen Join" panose="03050602040000000000" pitchFamily="66" charset="0"/>
              </a:rPr>
              <a:t> and the </a:t>
            </a:r>
            <a:r>
              <a:rPr lang="en-GB" b="1" dirty="0">
                <a:latin typeface="ISHALinkpen Join"/>
                <a:ea typeface="ISHALinkpen Join" panose="03050602040000000000" pitchFamily="66" charset="0"/>
              </a:rPr>
              <a:t>child’s</a:t>
            </a:r>
            <a:r>
              <a:rPr lang="en-GB" sz="1800" b="1" dirty="0">
                <a:latin typeface="ISHALinkpen Join"/>
                <a:ea typeface="ISHALinkpen Join" panose="03050602040000000000" pitchFamily="66" charset="0"/>
              </a:rPr>
              <a:t> </a:t>
            </a:r>
            <a:r>
              <a:rPr lang="en-GB" b="1" dirty="0">
                <a:latin typeface="ISHALinkpen Join"/>
                <a:ea typeface="ISHALinkpen Join" panose="03050602040000000000" pitchFamily="66" charset="0"/>
              </a:rPr>
              <a:t>name</a:t>
            </a:r>
            <a:endParaRPr lang="en-GB" b="1" dirty="0">
              <a:latin typeface="ISHALinkpen Join"/>
            </a:endParaRPr>
          </a:p>
        </p:txBody>
      </p:sp>
    </p:spTree>
    <p:extLst>
      <p:ext uri="{BB962C8B-B14F-4D97-AF65-F5344CB8AC3E}">
        <p14:creationId xmlns:p14="http://schemas.microsoft.com/office/powerpoint/2010/main" val="93115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5" name="Title 1">
            <a:extLst>
              <a:ext uri="{FF2B5EF4-FFF2-40B4-BE49-F238E27FC236}">
                <a16:creationId xmlns:a16="http://schemas.microsoft.com/office/drawing/2014/main" id="{E864D676-014A-18C7-AE84-C0ABB15B69A1}"/>
              </a:ext>
            </a:extLst>
          </p:cNvPr>
          <p:cNvSpPr txBox="1">
            <a:spLocks/>
          </p:cNvSpPr>
          <p:nvPr/>
        </p:nvSpPr>
        <p:spPr>
          <a:xfrm>
            <a:off x="445070" y="1052833"/>
            <a:ext cx="11445875" cy="1282154"/>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ISHALinkpen Join" panose="03050602040000000000" pitchFamily="66" charset="0"/>
                <a:ea typeface="ISHALinkpen Join" panose="03050602040000000000" pitchFamily="66" charset="0"/>
              </a:rPr>
              <a:t>Useful Tips for Teaching Efficient Pencil Grip</a:t>
            </a:r>
            <a:br>
              <a:rPr lang="en-GB" dirty="0">
                <a:latin typeface="ISHALinkpen Join" panose="03050602040000000000" pitchFamily="66" charset="0"/>
                <a:ea typeface="ISHALinkpen Join" panose="03050602040000000000" pitchFamily="66" charset="0"/>
              </a:rPr>
            </a:br>
            <a:endParaRPr lang="en-GB" dirty="0">
              <a:latin typeface="ISHALinkpen Join" panose="03050602040000000000" pitchFamily="66" charset="0"/>
              <a:ea typeface="ISHALinkpen Join" panose="03050602040000000000" pitchFamily="66" charset="0"/>
            </a:endParaRPr>
          </a:p>
        </p:txBody>
      </p:sp>
      <p:pic>
        <p:nvPicPr>
          <p:cNvPr id="6" name="Content Placeholder 3">
            <a:extLst>
              <a:ext uri="{FF2B5EF4-FFF2-40B4-BE49-F238E27FC236}">
                <a16:creationId xmlns:a16="http://schemas.microsoft.com/office/drawing/2014/main" id="{683A0EDE-E5DF-E37F-EA46-4BAE144F85A5}"/>
              </a:ext>
            </a:extLst>
          </p:cNvPr>
          <p:cNvPicPr>
            <a:picLocks noChangeAspect="1"/>
          </p:cNvPicPr>
          <p:nvPr/>
        </p:nvPicPr>
        <p:blipFill>
          <a:blip r:embed="rId4"/>
          <a:stretch>
            <a:fillRect/>
          </a:stretch>
        </p:blipFill>
        <p:spPr>
          <a:xfrm>
            <a:off x="701040" y="1764398"/>
            <a:ext cx="2735263" cy="2265362"/>
          </a:xfrm>
          <a:prstGeom prst="rect">
            <a:avLst/>
          </a:prstGeom>
        </p:spPr>
      </p:pic>
      <p:pic>
        <p:nvPicPr>
          <p:cNvPr id="7" name="Picture 6">
            <a:extLst>
              <a:ext uri="{FF2B5EF4-FFF2-40B4-BE49-F238E27FC236}">
                <a16:creationId xmlns:a16="http://schemas.microsoft.com/office/drawing/2014/main" id="{4A27D078-4FCD-378B-1415-02A0A21B3E52}"/>
              </a:ext>
            </a:extLst>
          </p:cNvPr>
          <p:cNvPicPr>
            <a:picLocks noChangeAspect="1"/>
          </p:cNvPicPr>
          <p:nvPr/>
        </p:nvPicPr>
        <p:blipFill>
          <a:blip r:embed="rId5"/>
          <a:stretch>
            <a:fillRect/>
          </a:stretch>
        </p:blipFill>
        <p:spPr>
          <a:xfrm>
            <a:off x="5447109" y="4212382"/>
            <a:ext cx="5616624" cy="2212610"/>
          </a:xfrm>
          <a:prstGeom prst="rect">
            <a:avLst/>
          </a:prstGeom>
        </p:spPr>
      </p:pic>
      <p:sp>
        <p:nvSpPr>
          <p:cNvPr id="8" name="Rectangle 7">
            <a:extLst>
              <a:ext uri="{FF2B5EF4-FFF2-40B4-BE49-F238E27FC236}">
                <a16:creationId xmlns:a16="http://schemas.microsoft.com/office/drawing/2014/main" id="{10C4D063-D18E-DAF1-D55A-60100FF0AC87}"/>
              </a:ext>
            </a:extLst>
          </p:cNvPr>
          <p:cNvSpPr/>
          <p:nvPr/>
        </p:nvSpPr>
        <p:spPr>
          <a:xfrm>
            <a:off x="4799857" y="2204865"/>
            <a:ext cx="4176464" cy="1477328"/>
          </a:xfrm>
          <a:prstGeom prst="rect">
            <a:avLst/>
          </a:prstGeom>
        </p:spPr>
        <p:txBody>
          <a:bodyPr wrap="square">
            <a:spAutoFit/>
          </a:bodyPr>
          <a:lstStyle/>
          <a:p>
            <a:pPr marL="342900" indent="-342900">
              <a:buClrTx/>
              <a:buFontTx/>
              <a:buAutoNum type="arabicPeriod"/>
            </a:pPr>
            <a:r>
              <a:rPr lang="en-GB" sz="1800" kern="1200" dirty="0">
                <a:solidFill>
                  <a:prstClr val="black"/>
                </a:solidFill>
                <a:latin typeface="ISHALinkpen Join" panose="03050602040000000000" pitchFamily="66" charset="0"/>
                <a:ea typeface="ISHALinkpen Join" panose="03050602040000000000" pitchFamily="66" charset="0"/>
                <a:cs typeface="+mn-cs"/>
              </a:rPr>
              <a:t>Hold a ball of tissue or a small soft foam ball with 2 fingers.</a:t>
            </a:r>
          </a:p>
          <a:p>
            <a:pPr marL="342900" indent="-342900">
              <a:buClrTx/>
              <a:buFontTx/>
              <a:buAutoNum type="arabicPeriod"/>
            </a:pPr>
            <a:r>
              <a:rPr lang="en-GB" sz="1800" kern="1200" dirty="0">
                <a:solidFill>
                  <a:prstClr val="black"/>
                </a:solidFill>
                <a:latin typeface="ISHALinkpen Join" panose="03050602040000000000" pitchFamily="66" charset="0"/>
                <a:ea typeface="ISHALinkpen Join" panose="03050602040000000000" pitchFamily="66" charset="0"/>
                <a:cs typeface="+mn-cs"/>
              </a:rPr>
              <a:t>Short triangular pencils.</a:t>
            </a:r>
          </a:p>
          <a:p>
            <a:pPr marL="342900" indent="-342900">
              <a:buClrTx/>
              <a:buFontTx/>
              <a:buAutoNum type="arabicPeriod"/>
            </a:pPr>
            <a:r>
              <a:rPr lang="en-GB" sz="1800" kern="1200" dirty="0">
                <a:solidFill>
                  <a:prstClr val="black"/>
                </a:solidFill>
                <a:latin typeface="ISHALinkpen Join" panose="03050602040000000000" pitchFamily="66" charset="0"/>
                <a:ea typeface="ISHALinkpen Join" panose="03050602040000000000" pitchFamily="66" charset="0"/>
                <a:cs typeface="+mn-cs"/>
              </a:rPr>
              <a:t>Pinch and flick.</a:t>
            </a:r>
          </a:p>
        </p:txBody>
      </p:sp>
    </p:spTree>
    <p:extLst>
      <p:ext uri="{BB962C8B-B14F-4D97-AF65-F5344CB8AC3E}">
        <p14:creationId xmlns:p14="http://schemas.microsoft.com/office/powerpoint/2010/main" val="44729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5805DDB6-549D-3DCF-7B46-9C93081A96CE}"/>
              </a:ext>
            </a:extLst>
          </p:cNvPr>
          <p:cNvPicPr>
            <a:picLocks noChangeAspect="1"/>
          </p:cNvPicPr>
          <p:nvPr/>
        </p:nvPicPr>
        <p:blipFill>
          <a:blip r:embed="rId4"/>
          <a:stretch>
            <a:fillRect/>
          </a:stretch>
        </p:blipFill>
        <p:spPr>
          <a:xfrm>
            <a:off x="1563231" y="1545172"/>
            <a:ext cx="9065538" cy="3767655"/>
          </a:xfrm>
          <a:prstGeom prst="rect">
            <a:avLst/>
          </a:prstGeom>
        </p:spPr>
      </p:pic>
    </p:spTree>
    <p:extLst>
      <p:ext uri="{BB962C8B-B14F-4D97-AF65-F5344CB8AC3E}">
        <p14:creationId xmlns:p14="http://schemas.microsoft.com/office/powerpoint/2010/main" val="80985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97D475F4-B26E-3A93-A518-B9F8C77A6339}"/>
              </a:ext>
            </a:extLst>
          </p:cNvPr>
          <p:cNvSpPr txBox="1"/>
          <p:nvPr/>
        </p:nvSpPr>
        <p:spPr>
          <a:xfrm>
            <a:off x="310373" y="959124"/>
            <a:ext cx="11571254" cy="6004721"/>
          </a:xfrm>
          <a:prstGeom prst="rect">
            <a:avLst/>
          </a:prstGeom>
          <a:noFill/>
        </p:spPr>
        <p:txBody>
          <a:bodyPr wrap="square" lIns="91440" tIns="45720" rIns="91440" bIns="45720" anchor="t">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What can you do to support your child?</a:t>
            </a:r>
          </a:p>
          <a:p>
            <a:pPr marL="0" lvl="0" indent="0" algn="l" rtl="0">
              <a:lnSpc>
                <a:spcPct val="90000"/>
              </a:lnSpc>
              <a:spcBef>
                <a:spcPts val="1000"/>
              </a:spcBef>
              <a:spcAft>
                <a:spcPts val="0"/>
              </a:spcAft>
              <a:buClr>
                <a:schemeClr val="dk1"/>
              </a:buClr>
              <a:buSzPts val="2000"/>
              <a:buNone/>
            </a:pPr>
            <a:endPar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endParaRPr>
          </a:p>
          <a:p>
            <a:pPr>
              <a:lnSpc>
                <a:spcPct val="90000"/>
              </a:lnSpc>
              <a:spcBef>
                <a:spcPts val="1000"/>
              </a:spcBef>
              <a:buClr>
                <a:schemeClr val="dk1"/>
              </a:buClr>
              <a:buSzPts val="2000"/>
            </a:pPr>
            <a:r>
              <a:rPr lang="en-US" sz="1800" b="1" dirty="0">
                <a:latin typeface="ISHALinkpen Join"/>
                <a:ea typeface="ISHALinkpen Join" panose="03050602040000000000" pitchFamily="66" charset="0"/>
                <a:cs typeface="Comic Sans MS"/>
                <a:sym typeface="Comic Sans MS"/>
              </a:rPr>
              <a:t>-</a:t>
            </a:r>
            <a:r>
              <a:rPr lang="en-US" b="1" dirty="0">
                <a:latin typeface="ISHALinkpen Join"/>
                <a:ea typeface="ISHALinkpen Join" panose="03050602040000000000" pitchFamily="66" charset="0"/>
                <a:cs typeface="Comic Sans MS"/>
                <a:sym typeface="Comic Sans MS"/>
              </a:rPr>
              <a:t> </a:t>
            </a:r>
            <a:r>
              <a:rPr lang="en-US" sz="1800" b="1" dirty="0">
                <a:latin typeface="ISHALinkpen Join"/>
                <a:ea typeface="ISHALinkpen Join" panose="03050602040000000000" pitchFamily="66" charset="0"/>
                <a:cs typeface="Comic Sans MS"/>
                <a:sym typeface="Comic Sans MS"/>
              </a:rPr>
              <a:t> </a:t>
            </a:r>
            <a:r>
              <a:rPr lang="en-US" sz="1800" dirty="0">
                <a:latin typeface="ISHALinkpen Join"/>
                <a:ea typeface="ISHALinkpen Join" panose="03050602040000000000" pitchFamily="66" charset="0"/>
                <a:cs typeface="Comic Sans MS"/>
                <a:sym typeface="Comic Sans MS"/>
              </a:rPr>
              <a:t>Go to the</a:t>
            </a:r>
            <a:r>
              <a:rPr lang="en-US" sz="1800" b="1" dirty="0">
                <a:latin typeface="ISHALinkpen Join"/>
                <a:ea typeface="ISHALinkpen Join" panose="03050602040000000000" pitchFamily="66" charset="0"/>
                <a:cs typeface="Comic Sans MS"/>
                <a:sym typeface="Comic Sans MS"/>
              </a:rPr>
              <a:t> </a:t>
            </a:r>
            <a:r>
              <a:rPr lang="en-US" sz="1800" dirty="0">
                <a:latin typeface="ISHALinkpen Join"/>
                <a:ea typeface="ISHALinkpen Join" panose="03050602040000000000" pitchFamily="66" charset="0"/>
                <a:cs typeface="Comic Sans MS"/>
                <a:sym typeface="Comic Sans MS"/>
              </a:rPr>
              <a:t>Little Wandle website to access videos and guidance for parents.</a:t>
            </a:r>
            <a:r>
              <a:rPr lang="en-US" dirty="0">
                <a:latin typeface="ISHALinkpen Join"/>
                <a:ea typeface="ISHALinkpen Join" panose="03050602040000000000" pitchFamily="66" charset="0"/>
                <a:cs typeface="Comic Sans MS"/>
                <a:sym typeface="Comic Sans MS"/>
              </a:rPr>
              <a:t> </a:t>
            </a:r>
            <a:endParaRPr lang="en-US" sz="1800" dirty="0">
              <a:latin typeface="ISHALinkpen Join" panose="03050602040000000000" pitchFamily="66" charset="0"/>
              <a:ea typeface="ISHALinkpen Join" panose="03050602040000000000" pitchFamily="66" charset="0"/>
              <a:cs typeface="Comic Sans MS"/>
            </a:endParaRPr>
          </a:p>
          <a:p>
            <a:pPr marL="342900" indent="-342900">
              <a:lnSpc>
                <a:spcPct val="90000"/>
              </a:lnSpc>
              <a:spcBef>
                <a:spcPts val="1000"/>
              </a:spcBef>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Share books with your children for pleasure.</a:t>
            </a:r>
            <a:r>
              <a:rPr lang="en-US" dirty="0">
                <a:latin typeface="ISHALinkpen Join"/>
                <a:ea typeface="ISHALinkpen Join" panose="03050602040000000000" pitchFamily="66" charset="0"/>
                <a:cs typeface="Comic Sans MS"/>
                <a:sym typeface="Comic Sans MS"/>
              </a:rPr>
              <a:t> </a:t>
            </a:r>
            <a:endParaRPr lang="en-US" sz="1800" dirty="0">
              <a:latin typeface="ISHALinkpen Join" panose="03050602040000000000" pitchFamily="66" charset="0"/>
              <a:ea typeface="ISHALinkpen Join" panose="03050602040000000000" pitchFamily="66" charset="0"/>
              <a:cs typeface="Comic Sans MS"/>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Check on our website for documents to support reading and phonics.</a:t>
            </a:r>
            <a:endParaRPr lang="en-US" sz="1800" dirty="0">
              <a:latin typeface="ISHALinkpen Join"/>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Encourage your child to use their phonic knowledge and blending skills daily.</a:t>
            </a:r>
            <a:endParaRPr lang="en-US" sz="1800" dirty="0">
              <a:latin typeface="ISHALinkpen Join"/>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Help them spot tricky words when out and about.</a:t>
            </a:r>
            <a:endParaRPr lang="en-US" sz="1800" dirty="0">
              <a:latin typeface="ISHALinkpen Join"/>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cs typeface="Comic Sans MS"/>
                <a:sym typeface="Comic Sans MS"/>
              </a:rPr>
              <a:t>Reread books to develop fluency</a:t>
            </a:r>
            <a:endParaRPr lang="en-US" sz="1800" dirty="0">
              <a:latin typeface="ISHALinkpen Join"/>
              <a:ea typeface="ISHALinkpen Join" panose="03050602040000000000" pitchFamily="66" charset="0"/>
              <a:cs typeface="Comic Sans MS"/>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rPr>
              <a:t>Provide lots of encouragement and praise</a:t>
            </a: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rPr>
              <a:t>Play the fool- they can be your teacher!</a:t>
            </a:r>
          </a:p>
          <a:p>
            <a:pPr marL="342900" lvl="0" indent="-342900" algn="l" rtl="0">
              <a:lnSpc>
                <a:spcPct val="90000"/>
              </a:lnSpc>
              <a:spcBef>
                <a:spcPts val="1000"/>
              </a:spcBef>
              <a:spcAft>
                <a:spcPts val="0"/>
              </a:spcAft>
              <a:buClr>
                <a:srgbClr val="002060"/>
              </a:buClr>
              <a:buSzPts val="2200"/>
              <a:buFont typeface="Comic Sans MS"/>
              <a:buChar char="-"/>
            </a:pPr>
            <a:r>
              <a:rPr lang="en-US" sz="1800" dirty="0">
                <a:latin typeface="ISHALinkpen Join"/>
                <a:ea typeface="ISHALinkpen Join" panose="03050602040000000000" pitchFamily="66" charset="0"/>
              </a:rPr>
              <a:t>Play ‘I Spy’ with letter names and sounds</a:t>
            </a: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rPr>
              <a:t>Write tricky words on flashcards and stick them around the house. How many can they read in a set amount of time?</a:t>
            </a:r>
          </a:p>
          <a:p>
            <a:pPr marL="342900" lvl="0" indent="-342900" algn="l" rtl="0">
              <a:lnSpc>
                <a:spcPct val="90000"/>
              </a:lnSpc>
              <a:spcBef>
                <a:spcPts val="1000"/>
              </a:spcBef>
              <a:spcAft>
                <a:spcPts val="0"/>
              </a:spcAft>
              <a:buClr>
                <a:srgbClr val="002060"/>
              </a:buClr>
              <a:buSzPts val="2200"/>
              <a:buFont typeface="Comic Sans MS"/>
              <a:buChar char="-"/>
            </a:pPr>
            <a:endParaRPr lang="en-US" sz="1800" dirty="0">
              <a:solidFill>
                <a:schemeClr val="tx1"/>
              </a:solidFill>
              <a:latin typeface="ISHALinkpen Join" panose="03050602040000000000" pitchFamily="66" charset="0"/>
              <a:ea typeface="ISHALinkpen Join" panose="03050602040000000000" pitchFamily="66" charset="0"/>
            </a:endParaRPr>
          </a:p>
          <a:p>
            <a:pPr marL="0" lvl="0" indent="0" algn="ctr" rtl="0">
              <a:lnSpc>
                <a:spcPct val="90000"/>
              </a:lnSpc>
              <a:spcBef>
                <a:spcPts val="1000"/>
              </a:spcBef>
              <a:spcAft>
                <a:spcPts val="0"/>
              </a:spcAft>
              <a:buClr>
                <a:schemeClr val="dk1"/>
              </a:buClr>
              <a:buSzPts val="2000"/>
              <a:buNone/>
            </a:pPr>
            <a:endPar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endParaRPr>
          </a:p>
          <a:p>
            <a:pPr marL="0" lvl="0" indent="0" algn="ctr" rtl="0">
              <a:lnSpc>
                <a:spcPct val="90000"/>
              </a:lnSpc>
              <a:spcBef>
                <a:spcPts val="1000"/>
              </a:spcBef>
              <a:spcAft>
                <a:spcPts val="0"/>
              </a:spcAft>
              <a:buClr>
                <a:schemeClr val="dk1"/>
              </a:buClr>
              <a:buSzPts val="2000"/>
              <a:buNone/>
            </a:pPr>
            <a:endParaRPr lang="en-US" sz="1800"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chemeClr val="dk1"/>
              </a:buClr>
              <a:buSzPts val="2000"/>
              <a:buNone/>
            </a:pPr>
            <a:endParaRPr lang="en-US" sz="1800" dirty="0">
              <a:solidFill>
                <a:schemeClr val="tx1"/>
              </a:solidFill>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78134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8E56997F-28F1-5AA7-D19A-328E7E1FF1DF}"/>
              </a:ext>
            </a:extLst>
          </p:cNvPr>
          <p:cNvPicPr>
            <a:picLocks noChangeAspect="1"/>
          </p:cNvPicPr>
          <p:nvPr/>
        </p:nvPicPr>
        <p:blipFill>
          <a:blip r:embed="rId4"/>
          <a:stretch>
            <a:fillRect/>
          </a:stretch>
        </p:blipFill>
        <p:spPr>
          <a:xfrm>
            <a:off x="844731" y="1776929"/>
            <a:ext cx="10267908" cy="4069334"/>
          </a:xfrm>
          <a:prstGeom prst="rect">
            <a:avLst/>
          </a:prstGeom>
        </p:spPr>
      </p:pic>
      <p:sp>
        <p:nvSpPr>
          <p:cNvPr id="7" name="TextBox 6">
            <a:extLst>
              <a:ext uri="{FF2B5EF4-FFF2-40B4-BE49-F238E27FC236}">
                <a16:creationId xmlns:a16="http://schemas.microsoft.com/office/drawing/2014/main" id="{8D6A833C-B494-259A-E740-A25AB60238C2}"/>
              </a:ext>
            </a:extLst>
          </p:cNvPr>
          <p:cNvSpPr txBox="1"/>
          <p:nvPr/>
        </p:nvSpPr>
        <p:spPr>
          <a:xfrm>
            <a:off x="2719251" y="958999"/>
            <a:ext cx="6100354" cy="646331"/>
          </a:xfrm>
          <a:prstGeom prst="rect">
            <a:avLst/>
          </a:prstGeom>
          <a:noFill/>
        </p:spPr>
        <p:txBody>
          <a:bodyPr wrap="square">
            <a:spAutoFit/>
          </a:bodyPr>
          <a:lstStyle/>
          <a:p>
            <a:pPr algn="ctr"/>
            <a:r>
              <a:rPr lang="en-US" b="1" dirty="0">
                <a:latin typeface="ISHALinkpen Join" panose="03050602040000000000" pitchFamily="66" charset="0"/>
                <a:ea typeface="ISHALinkpen Join" panose="03050602040000000000" pitchFamily="66" charset="0"/>
              </a:rPr>
              <a:t>Thank you for listening.  </a:t>
            </a:r>
          </a:p>
          <a:p>
            <a:pPr algn="ctr"/>
            <a:r>
              <a:rPr lang="en-US" b="1" dirty="0">
                <a:latin typeface="ISHALinkpen Join" panose="03050602040000000000" pitchFamily="66" charset="0"/>
                <a:ea typeface="ISHALinkpen Join" panose="03050602040000000000" pitchFamily="66" charset="0"/>
              </a:rPr>
              <a:t>Any questions?</a:t>
            </a:r>
            <a:endParaRPr lang="en-GB" b="1"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171871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1769124"/>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2347167" y="1455057"/>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417525" y="10031"/>
            <a:ext cx="11625520" cy="1046606"/>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At Lime Wood Primary School, we value reading as an essential life skill that empowers children to reach their full potential.</a:t>
            </a:r>
            <a:endPar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sp>
        <p:nvSpPr>
          <p:cNvPr id="7" name="TextBox 6">
            <a:extLst>
              <a:ext uri="{FF2B5EF4-FFF2-40B4-BE49-F238E27FC236}">
                <a16:creationId xmlns:a16="http://schemas.microsoft.com/office/drawing/2014/main" id="{2FF8CA15-3135-3E27-4D2E-18F563602A7B}"/>
              </a:ext>
            </a:extLst>
          </p:cNvPr>
          <p:cNvSpPr txBox="1"/>
          <p:nvPr/>
        </p:nvSpPr>
        <p:spPr>
          <a:xfrm>
            <a:off x="3051110" y="2228185"/>
            <a:ext cx="6102220" cy="4093428"/>
          </a:xfrm>
          <a:prstGeom prst="rect">
            <a:avLst/>
          </a:prstGeom>
          <a:noFill/>
        </p:spPr>
        <p:txBody>
          <a:bodyPr wrap="square">
            <a:spAutoFit/>
          </a:bodyPr>
          <a:lstStyle/>
          <a:p>
            <a:r>
              <a:rPr lang="en-US" sz="2000" dirty="0">
                <a:latin typeface="ISHALinkpen Join" panose="03050602040000000000" pitchFamily="66" charset="0"/>
                <a:ea typeface="ISHALinkpen Join" panose="03050602040000000000" pitchFamily="66" charset="0"/>
              </a:rPr>
              <a:t>We have high expectations of our children as readers and our aims are:</a:t>
            </a:r>
          </a:p>
          <a:p>
            <a:r>
              <a:rPr lang="en-US" sz="2000" dirty="0">
                <a:latin typeface="ISHALinkpen Join" panose="03050602040000000000" pitchFamily="66" charset="0"/>
                <a:ea typeface="ISHALinkpen Join" panose="03050602040000000000" pitchFamily="66" charset="0"/>
              </a:rPr>
              <a:t> • to teach every child to become a fluent and confident reader </a:t>
            </a:r>
          </a:p>
          <a:p>
            <a:endParaRPr lang="en-US" sz="2000" dirty="0">
              <a:latin typeface="ISHALinkpen Join" panose="03050602040000000000" pitchFamily="66" charset="0"/>
              <a:ea typeface="ISHALinkpen Join" panose="03050602040000000000" pitchFamily="66" charset="0"/>
            </a:endParaRPr>
          </a:p>
          <a:p>
            <a:r>
              <a:rPr lang="en-US" sz="2000" dirty="0">
                <a:latin typeface="ISHALinkpen Join" panose="03050602040000000000" pitchFamily="66" charset="0"/>
                <a:ea typeface="ISHALinkpen Join" panose="03050602040000000000" pitchFamily="66" charset="0"/>
              </a:rPr>
              <a:t>• to give children the reading skills necessary to enable their learning in all subjects </a:t>
            </a:r>
          </a:p>
          <a:p>
            <a:endParaRPr lang="en-US" sz="2000" dirty="0">
              <a:latin typeface="ISHALinkpen Join" panose="03050602040000000000" pitchFamily="66" charset="0"/>
              <a:ea typeface="ISHALinkpen Join" panose="03050602040000000000" pitchFamily="66" charset="0"/>
            </a:endParaRPr>
          </a:p>
          <a:p>
            <a:r>
              <a:rPr lang="en-US" sz="2000" dirty="0">
                <a:latin typeface="ISHALinkpen Join" panose="03050602040000000000" pitchFamily="66" charset="0"/>
                <a:ea typeface="ISHALinkpen Join" panose="03050602040000000000" pitchFamily="66" charset="0"/>
              </a:rPr>
              <a:t>• that each child grows to enjoy reading, in order that they become lifelong readers </a:t>
            </a:r>
          </a:p>
          <a:p>
            <a:endParaRPr lang="en-US" sz="2000"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427354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8DC9DA3D-4FFD-0351-110D-19CF5E09780E}"/>
              </a:ext>
            </a:extLst>
          </p:cNvPr>
          <p:cNvSpPr txBox="1"/>
          <p:nvPr/>
        </p:nvSpPr>
        <p:spPr>
          <a:xfrm>
            <a:off x="1362269" y="1129652"/>
            <a:ext cx="6102220" cy="4598695"/>
          </a:xfrm>
          <a:prstGeom prst="rect">
            <a:avLst/>
          </a:prstGeom>
          <a:noFill/>
        </p:spPr>
        <p:txBody>
          <a:bodyPr wrap="square">
            <a:spAutoFit/>
          </a:bodyPr>
          <a:lstStyle/>
          <a:p>
            <a:pPr marL="457200" lvl="0" indent="-457200" algn="l" rtl="0">
              <a:lnSpc>
                <a:spcPct val="90000"/>
              </a:lnSpc>
              <a:spcBef>
                <a:spcPts val="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Phonics is a way of teaching children how to read and write.</a:t>
            </a:r>
            <a:endParaRPr lang="en-US" sz="20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It helps children hear, identify and use different sounds that distinguish one word from another in the English language</a:t>
            </a:r>
            <a:endParaRPr lang="en-US" sz="2000" dirty="0">
              <a:latin typeface="ISHALinkpen Join" panose="03050602040000000000" pitchFamily="66" charset="0"/>
              <a:ea typeface="ISHALinkpen Join" panose="03050602040000000000" pitchFamily="66" charset="0"/>
            </a:endParaRPr>
          </a:p>
          <a:p>
            <a:pPr marL="457200" lvl="0" indent="-279400" algn="l" rtl="0">
              <a:lnSpc>
                <a:spcPct val="90000"/>
              </a:lnSpc>
              <a:spcBef>
                <a:spcPts val="1000"/>
              </a:spcBef>
              <a:spcAft>
                <a:spcPts val="0"/>
              </a:spcAft>
              <a:buClr>
                <a:schemeClr val="dk1"/>
              </a:buClr>
              <a:buSzPts val="2800"/>
              <a:buFont typeface="Calibri"/>
              <a:buNone/>
            </a:pPr>
            <a:endParaRPr lang="en-US" sz="2000" dirty="0">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rgbClr val="002060"/>
              </a:buClr>
              <a:buSzPts val="2800"/>
              <a:buNone/>
            </a:pPr>
            <a:r>
              <a:rPr lang="en-US" sz="2000" dirty="0">
                <a:latin typeface="ISHALinkpen Join" panose="03050602040000000000" pitchFamily="66" charset="0"/>
                <a:ea typeface="ISHALinkpen Join" panose="03050602040000000000" pitchFamily="66" charset="0"/>
                <a:cs typeface="Comic Sans MS"/>
                <a:sym typeface="Comic Sans MS"/>
              </a:rPr>
              <a:t>Did you know…?</a:t>
            </a:r>
          </a:p>
          <a:p>
            <a:pPr marL="0" lvl="0" indent="0" algn="l" rtl="0">
              <a:lnSpc>
                <a:spcPct val="90000"/>
              </a:lnSpc>
              <a:spcBef>
                <a:spcPts val="1000"/>
              </a:spcBef>
              <a:spcAft>
                <a:spcPts val="0"/>
              </a:spcAft>
              <a:buClr>
                <a:srgbClr val="002060"/>
              </a:buClr>
              <a:buSzPts val="2800"/>
              <a:buNone/>
            </a:pPr>
            <a:r>
              <a:rPr lang="en-US" sz="2000" dirty="0">
                <a:latin typeface="ISHALinkpen Join" panose="03050602040000000000" pitchFamily="66" charset="0"/>
                <a:ea typeface="ISHALinkpen Join" panose="03050602040000000000" pitchFamily="66" charset="0"/>
                <a:cs typeface="Comic Sans MS"/>
                <a:sym typeface="Comic Sans MS"/>
              </a:rPr>
              <a:t>The English language has:</a:t>
            </a:r>
            <a:endParaRPr lang="en-US" sz="20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26 letters </a:t>
            </a:r>
            <a:endParaRPr lang="en-US" sz="20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44 sounds </a:t>
            </a: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Over 100 different ways to spell those sounds</a:t>
            </a:r>
            <a:endParaRPr lang="en-US" sz="2000" dirty="0">
              <a:latin typeface="ISHALinkpen Join" panose="03050602040000000000" pitchFamily="66" charset="0"/>
              <a:ea typeface="ISHALinkpen Join" panose="03050602040000000000" pitchFamily="66" charset="0"/>
            </a:endParaRPr>
          </a:p>
        </p:txBody>
      </p:sp>
      <p:pic>
        <p:nvPicPr>
          <p:cNvPr id="7" name="Picture 6">
            <a:extLst>
              <a:ext uri="{FF2B5EF4-FFF2-40B4-BE49-F238E27FC236}">
                <a16:creationId xmlns:a16="http://schemas.microsoft.com/office/drawing/2014/main" id="{C4C279E5-CE8C-3D35-48FD-F08868D90BCC}"/>
              </a:ext>
            </a:extLst>
          </p:cNvPr>
          <p:cNvPicPr>
            <a:picLocks noChangeAspect="1"/>
          </p:cNvPicPr>
          <p:nvPr/>
        </p:nvPicPr>
        <p:blipFill>
          <a:blip r:embed="rId4"/>
          <a:stretch>
            <a:fillRect/>
          </a:stretch>
        </p:blipFill>
        <p:spPr>
          <a:xfrm>
            <a:off x="7335172" y="4756979"/>
            <a:ext cx="4691988" cy="1942736"/>
          </a:xfrm>
          <a:prstGeom prst="rect">
            <a:avLst/>
          </a:prstGeom>
        </p:spPr>
      </p:pic>
    </p:spTree>
    <p:extLst>
      <p:ext uri="{BB962C8B-B14F-4D97-AF65-F5344CB8AC3E}">
        <p14:creationId xmlns:p14="http://schemas.microsoft.com/office/powerpoint/2010/main" val="143259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7A229A0C-3780-371F-4DF6-4CD075D8557D}"/>
              </a:ext>
            </a:extLst>
          </p:cNvPr>
          <p:cNvSpPr txBox="1"/>
          <p:nvPr/>
        </p:nvSpPr>
        <p:spPr>
          <a:xfrm>
            <a:off x="839755" y="1235606"/>
            <a:ext cx="10888825" cy="4799775"/>
          </a:xfrm>
          <a:prstGeom prst="rect">
            <a:avLst/>
          </a:prstGeom>
          <a:noFill/>
        </p:spPr>
        <p:txBody>
          <a:bodyPr wrap="square">
            <a:spAutoFit/>
          </a:bodyPr>
          <a:lstStyle/>
          <a:p>
            <a:pPr marL="0" lvl="0" indent="0" algn="ctr" rtl="0">
              <a:lnSpc>
                <a:spcPct val="90000"/>
              </a:lnSpc>
              <a:spcBef>
                <a:spcPts val="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Terminology</a:t>
            </a:r>
          </a:p>
          <a:p>
            <a:pPr marL="0" lvl="0" indent="0" algn="l" rtl="0">
              <a:lnSpc>
                <a:spcPct val="90000"/>
              </a:lnSpc>
              <a:spcBef>
                <a:spcPts val="0"/>
              </a:spcBef>
              <a:spcAft>
                <a:spcPts val="0"/>
              </a:spcAft>
              <a:buClr>
                <a:srgbClr val="C00000"/>
              </a:buClr>
              <a:buSzPts val="2800"/>
              <a:buNone/>
            </a:pPr>
            <a:endParaRPr lang="en-US" b="1" dirty="0">
              <a:solidFill>
                <a:srgbClr val="C00000"/>
              </a:solidFill>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Phoneme</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Any one of the 44 sounds which make up words in the English language. </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Grapheme</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How a phoneme is written down. There can be more than one way to spell a phoneme. E.g. </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the phoneme ‘ai’ is spelt differently in </a:t>
            </a: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each of the words ‘way’, ‘make’, ‘fail’, ‘great’,</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‘sleigh’ and ‘lady’.</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Segmenting</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Identifying the individual </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sounds in a spoken word e.g. ‘d-o-g’.</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Blending</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Putting the sounds together in a word to</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read it, e.g. ‘d-o-g’ blended is ‘dog</a:t>
            </a:r>
            <a:r>
              <a:rPr lang="en-US" sz="2000" dirty="0">
                <a:solidFill>
                  <a:srgbClr val="002060"/>
                </a:solidFill>
                <a:latin typeface="ISHALinkpen Join" panose="03050602040000000000" pitchFamily="66" charset="0"/>
                <a:ea typeface="ISHALinkpen Join" panose="03050602040000000000" pitchFamily="66" charset="0"/>
                <a:cs typeface="Comic Sans MS"/>
                <a:sym typeface="Comic Sans MS"/>
              </a:rPr>
              <a:t>’.</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3200"/>
              <a:buNone/>
            </a:pPr>
            <a:r>
              <a:rPr lang="en-US" sz="2000" dirty="0">
                <a:solidFill>
                  <a:srgbClr val="002060"/>
                </a:solidFill>
                <a:latin typeface="ISHALinkpen Join" panose="03050602040000000000" pitchFamily="66" charset="0"/>
                <a:ea typeface="ISHALinkpen Join" panose="03050602040000000000" pitchFamily="66" charset="0"/>
                <a:cs typeface="Comic Sans MS"/>
                <a:sym typeface="Comic Sans MS"/>
              </a:rPr>
              <a:t> </a:t>
            </a:r>
          </a:p>
        </p:txBody>
      </p:sp>
      <p:pic>
        <p:nvPicPr>
          <p:cNvPr id="7" name="Picture 6">
            <a:extLst>
              <a:ext uri="{FF2B5EF4-FFF2-40B4-BE49-F238E27FC236}">
                <a16:creationId xmlns:a16="http://schemas.microsoft.com/office/drawing/2014/main" id="{17929109-DB25-875A-7565-1EFACECD3A7E}"/>
              </a:ext>
            </a:extLst>
          </p:cNvPr>
          <p:cNvPicPr>
            <a:picLocks noChangeAspect="1"/>
          </p:cNvPicPr>
          <p:nvPr/>
        </p:nvPicPr>
        <p:blipFill>
          <a:blip r:embed="rId4"/>
          <a:stretch>
            <a:fillRect/>
          </a:stretch>
        </p:blipFill>
        <p:spPr>
          <a:xfrm>
            <a:off x="8584162" y="4313570"/>
            <a:ext cx="3400209" cy="2340224"/>
          </a:xfrm>
          <a:prstGeom prst="rect">
            <a:avLst/>
          </a:prstGeom>
        </p:spPr>
      </p:pic>
    </p:spTree>
    <p:extLst>
      <p:ext uri="{BB962C8B-B14F-4D97-AF65-F5344CB8AC3E}">
        <p14:creationId xmlns:p14="http://schemas.microsoft.com/office/powerpoint/2010/main" val="176775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20146465-75ED-B201-E1B9-858F58A1B8E7}"/>
              </a:ext>
            </a:extLst>
          </p:cNvPr>
          <p:cNvSpPr txBox="1"/>
          <p:nvPr/>
        </p:nvSpPr>
        <p:spPr>
          <a:xfrm>
            <a:off x="1619250" y="1548815"/>
            <a:ext cx="10020299" cy="5078313"/>
          </a:xfrm>
          <a:prstGeom prst="rect">
            <a:avLst/>
          </a:prstGeom>
          <a:noFill/>
        </p:spPr>
        <p:txBody>
          <a:bodyPr wrap="square">
            <a:spAutoFit/>
          </a:bodyPr>
          <a:lstStyle/>
          <a:p>
            <a:r>
              <a:rPr lang="en-US" b="1" dirty="0">
                <a:solidFill>
                  <a:srgbClr val="FF0000"/>
                </a:solidFill>
                <a:latin typeface="ISHALinkpen Join" panose="03050602040000000000" pitchFamily="66" charset="0"/>
                <a:ea typeface="ISHALinkpen Join" panose="03050602040000000000" pitchFamily="66" charset="0"/>
              </a:rPr>
              <a:t>GPC</a:t>
            </a:r>
            <a:r>
              <a:rPr lang="en-US" dirty="0">
                <a:latin typeface="ISHALinkpen Join" panose="03050602040000000000" pitchFamily="66" charset="0"/>
                <a:ea typeface="ISHALinkpen Join" panose="03050602040000000000" pitchFamily="66" charset="0"/>
              </a:rPr>
              <a:t>- Grapheme Phoneme Correspondence. Knowing a GPC means being able to match a phoneme to a grapheme and vice versa.</a:t>
            </a:r>
          </a:p>
          <a:p>
            <a:endParaRPr lang="en-US" dirty="0">
              <a:latin typeface="ISHALinkpen Join" panose="03050602040000000000" pitchFamily="66" charset="0"/>
              <a:ea typeface="ISHALinkpen Join" panose="03050602040000000000" pitchFamily="66" charset="0"/>
            </a:endParaRPr>
          </a:p>
          <a:p>
            <a:r>
              <a:rPr lang="en-US" b="1" dirty="0">
                <a:solidFill>
                  <a:srgbClr val="FF0000"/>
                </a:solidFill>
                <a:latin typeface="ISHALinkpen Join" panose="03050602040000000000" pitchFamily="66" charset="0"/>
                <a:ea typeface="ISHALinkpen Join" panose="03050602040000000000" pitchFamily="66" charset="0"/>
              </a:rPr>
              <a:t>Digraph</a:t>
            </a:r>
            <a:r>
              <a:rPr lang="en-US" dirty="0">
                <a:latin typeface="ISHALinkpen Join" panose="03050602040000000000" pitchFamily="66" charset="0"/>
                <a:ea typeface="ISHALinkpen Join" panose="03050602040000000000" pitchFamily="66" charset="0"/>
              </a:rPr>
              <a:t> – 2 letters making one sound. (</a:t>
            </a:r>
            <a:r>
              <a:rPr lang="en-US" dirty="0" err="1">
                <a:latin typeface="ISHALinkpen Join" panose="03050602040000000000" pitchFamily="66" charset="0"/>
                <a:ea typeface="ISHALinkpen Join" panose="03050602040000000000" pitchFamily="66" charset="0"/>
              </a:rPr>
              <a:t>sh</a:t>
            </a:r>
            <a:r>
              <a:rPr lang="en-US" dirty="0">
                <a:latin typeface="ISHALinkpen Join" panose="03050602040000000000" pitchFamily="66" charset="0"/>
                <a:ea typeface="ISHALinkpen Join" panose="03050602040000000000" pitchFamily="66" charset="0"/>
              </a:rPr>
              <a:t>, ai, </a:t>
            </a:r>
            <a:r>
              <a:rPr lang="en-US" dirty="0" err="1">
                <a:latin typeface="ISHALinkpen Join" panose="03050602040000000000" pitchFamily="66" charset="0"/>
                <a:ea typeface="ISHALinkpen Join" panose="03050602040000000000" pitchFamily="66" charset="0"/>
              </a:rPr>
              <a:t>ee</a:t>
            </a:r>
            <a:r>
              <a:rPr lang="en-US" dirty="0">
                <a:latin typeface="ISHALinkpen Join" panose="03050602040000000000" pitchFamily="66" charset="0"/>
                <a:ea typeface="ISHALinkpen Join" panose="03050602040000000000" pitchFamily="66" charset="0"/>
              </a:rPr>
              <a:t>) A consonant digraph contains two consonants e.g. </a:t>
            </a:r>
            <a:r>
              <a:rPr lang="en-US" dirty="0" err="1">
                <a:latin typeface="ISHALinkpen Join" panose="03050602040000000000" pitchFamily="66" charset="0"/>
                <a:ea typeface="ISHALinkpen Join" panose="03050602040000000000" pitchFamily="66" charset="0"/>
              </a:rPr>
              <a:t>sh</a:t>
            </a:r>
            <a:r>
              <a:rPr lang="en-US" dirty="0">
                <a:latin typeface="ISHALinkpen Join" panose="03050602040000000000" pitchFamily="66" charset="0"/>
                <a:ea typeface="ISHALinkpen Join" panose="03050602040000000000" pitchFamily="66" charset="0"/>
              </a:rPr>
              <a:t> ck </a:t>
            </a:r>
            <a:r>
              <a:rPr lang="en-US" dirty="0" err="1">
                <a:latin typeface="ISHALinkpen Join" panose="03050602040000000000" pitchFamily="66" charset="0"/>
                <a:ea typeface="ISHALinkpen Join" panose="03050602040000000000" pitchFamily="66" charset="0"/>
              </a:rPr>
              <a:t>th</a:t>
            </a:r>
            <a:r>
              <a:rPr lang="en-US" dirty="0">
                <a:latin typeface="ISHALinkpen Join" panose="03050602040000000000" pitchFamily="66" charset="0"/>
                <a:ea typeface="ISHALinkpen Join" panose="03050602040000000000" pitchFamily="66" charset="0"/>
              </a:rPr>
              <a:t> ll. A vowel digraph contains at least one vowel e.g. ai </a:t>
            </a:r>
            <a:r>
              <a:rPr lang="en-US" dirty="0" err="1">
                <a:latin typeface="ISHALinkpen Join" panose="03050602040000000000" pitchFamily="66" charset="0"/>
                <a:ea typeface="ISHALinkpen Join" panose="03050602040000000000" pitchFamily="66" charset="0"/>
              </a:rPr>
              <a:t>ee</a:t>
            </a:r>
            <a:r>
              <a:rPr lang="en-US" dirty="0">
                <a:latin typeface="ISHALinkpen Join" panose="03050602040000000000" pitchFamily="66" charset="0"/>
                <a:ea typeface="ISHALinkpen Join" panose="03050602040000000000" pitchFamily="66" charset="0"/>
              </a:rPr>
              <a:t> </a:t>
            </a:r>
            <a:r>
              <a:rPr lang="en-US" dirty="0" err="1">
                <a:latin typeface="ISHALinkpen Join" panose="03050602040000000000" pitchFamily="66" charset="0"/>
                <a:ea typeface="ISHALinkpen Join" panose="03050602040000000000" pitchFamily="66" charset="0"/>
              </a:rPr>
              <a:t>ar</a:t>
            </a:r>
            <a:r>
              <a:rPr lang="en-US" dirty="0">
                <a:latin typeface="ISHALinkpen Join" panose="03050602040000000000" pitchFamily="66" charset="0"/>
                <a:ea typeface="ISHALinkpen Join" panose="03050602040000000000" pitchFamily="66" charset="0"/>
              </a:rPr>
              <a:t> oy.</a:t>
            </a:r>
          </a:p>
          <a:p>
            <a:endParaRPr lang="en-US" dirty="0">
              <a:latin typeface="ISHALinkpen Join" panose="03050602040000000000" pitchFamily="66" charset="0"/>
              <a:ea typeface="ISHALinkpen Join" panose="03050602040000000000" pitchFamily="66" charset="0"/>
            </a:endParaRPr>
          </a:p>
          <a:p>
            <a:r>
              <a:rPr lang="en-US" b="1" dirty="0">
                <a:solidFill>
                  <a:srgbClr val="FF0000"/>
                </a:solidFill>
                <a:latin typeface="ISHALinkpen Join" panose="03050602040000000000" pitchFamily="66" charset="0"/>
                <a:ea typeface="ISHALinkpen Join" panose="03050602040000000000" pitchFamily="66" charset="0"/>
              </a:rPr>
              <a:t>Trigraph</a:t>
            </a:r>
            <a:r>
              <a:rPr lang="en-US" dirty="0">
                <a:latin typeface="ISHALinkpen Join" panose="03050602040000000000" pitchFamily="66" charset="0"/>
                <a:ea typeface="ISHALinkpen Join" panose="03050602040000000000" pitchFamily="66" charset="0"/>
              </a:rPr>
              <a:t> – 3 letters making one sound. (ear, air, </a:t>
            </a:r>
            <a:r>
              <a:rPr lang="en-US" dirty="0" err="1">
                <a:latin typeface="ISHALinkpen Join" panose="03050602040000000000" pitchFamily="66" charset="0"/>
                <a:ea typeface="ISHALinkpen Join" panose="03050602040000000000" pitchFamily="66" charset="0"/>
              </a:rPr>
              <a:t>igh</a:t>
            </a:r>
            <a:r>
              <a:rPr lang="en-US" dirty="0">
                <a:latin typeface="ISHALinkpen Join" panose="03050602040000000000" pitchFamily="66" charset="0"/>
                <a:ea typeface="ISHALinkpen Join" panose="03050602040000000000" pitchFamily="66" charset="0"/>
              </a:rPr>
              <a:t>)</a:t>
            </a:r>
          </a:p>
          <a:p>
            <a:endParaRPr lang="en-US" dirty="0">
              <a:latin typeface="ISHALinkpen Join" panose="03050602040000000000" pitchFamily="66" charset="0"/>
              <a:ea typeface="ISHALinkpen Join" panose="03050602040000000000" pitchFamily="66" charset="0"/>
            </a:endParaRPr>
          </a:p>
          <a:p>
            <a:r>
              <a:rPr lang="en-US" b="1" dirty="0">
                <a:solidFill>
                  <a:srgbClr val="FF0000"/>
                </a:solidFill>
                <a:latin typeface="ISHALinkpen Join" panose="03050602040000000000" pitchFamily="66" charset="0"/>
                <a:ea typeface="ISHALinkpen Join" panose="03050602040000000000" pitchFamily="66" charset="0"/>
              </a:rPr>
              <a:t>Split digraph </a:t>
            </a:r>
            <a:r>
              <a:rPr lang="en-US" dirty="0">
                <a:latin typeface="ISHALinkpen Join" panose="03050602040000000000" pitchFamily="66" charset="0"/>
                <a:ea typeface="ISHALinkpen Join" panose="03050602040000000000" pitchFamily="66" charset="0"/>
              </a:rPr>
              <a:t>– This is taught in year one.  A digraph representing a vowel sound where the two letters making the sound are not adjacent e.g. ‘</a:t>
            </a:r>
            <a:r>
              <a:rPr lang="en-US" dirty="0" err="1">
                <a:latin typeface="ISHALinkpen Join" panose="03050602040000000000" pitchFamily="66" charset="0"/>
                <a:ea typeface="ISHALinkpen Join" panose="03050602040000000000" pitchFamily="66" charset="0"/>
              </a:rPr>
              <a:t>a_e</a:t>
            </a:r>
            <a:r>
              <a:rPr lang="en-US" dirty="0">
                <a:latin typeface="ISHALinkpen Join" panose="03050602040000000000" pitchFamily="66" charset="0"/>
                <a:ea typeface="ISHALinkpen Join" panose="03050602040000000000" pitchFamily="66" charset="0"/>
              </a:rPr>
              <a:t>’ in ‘take’.</a:t>
            </a:r>
          </a:p>
          <a:p>
            <a:r>
              <a:rPr lang="en-US" dirty="0">
                <a:latin typeface="ISHALinkpen Join" panose="03050602040000000000" pitchFamily="66" charset="0"/>
                <a:ea typeface="ISHALinkpen Join" panose="03050602040000000000" pitchFamily="66" charset="0"/>
              </a:rPr>
              <a:t>a-e (make) </a:t>
            </a:r>
          </a:p>
          <a:p>
            <a:r>
              <a:rPr lang="en-US" dirty="0">
                <a:latin typeface="ISHALinkpen Join" panose="03050602040000000000" pitchFamily="66" charset="0"/>
                <a:ea typeface="ISHALinkpen Join" panose="03050602040000000000" pitchFamily="66" charset="0"/>
              </a:rPr>
              <a:t>e-e (these) </a:t>
            </a:r>
          </a:p>
          <a:p>
            <a:r>
              <a:rPr lang="en-US" dirty="0" err="1">
                <a:latin typeface="ISHALinkpen Join" panose="03050602040000000000" pitchFamily="66" charset="0"/>
                <a:ea typeface="ISHALinkpen Join" panose="03050602040000000000" pitchFamily="66" charset="0"/>
              </a:rPr>
              <a:t>i</a:t>
            </a:r>
            <a:r>
              <a:rPr lang="en-US" dirty="0">
                <a:latin typeface="ISHALinkpen Join" panose="03050602040000000000" pitchFamily="66" charset="0"/>
                <a:ea typeface="ISHALinkpen Join" panose="03050602040000000000" pitchFamily="66" charset="0"/>
              </a:rPr>
              <a:t>-e (like) </a:t>
            </a:r>
          </a:p>
          <a:p>
            <a:r>
              <a:rPr lang="en-US" dirty="0">
                <a:latin typeface="ISHALinkpen Join" panose="03050602040000000000" pitchFamily="66" charset="0"/>
                <a:ea typeface="ISHALinkpen Join" panose="03050602040000000000" pitchFamily="66" charset="0"/>
              </a:rPr>
              <a:t>o-e (home)</a:t>
            </a:r>
          </a:p>
          <a:p>
            <a:r>
              <a:rPr lang="en-US" dirty="0">
                <a:latin typeface="ISHALinkpen Join" panose="03050602040000000000" pitchFamily="66" charset="0"/>
                <a:ea typeface="ISHALinkpen Join" panose="03050602040000000000" pitchFamily="66" charset="0"/>
              </a:rPr>
              <a:t>u-e (huge)</a:t>
            </a:r>
          </a:p>
          <a:p>
            <a:endParaRPr lang="en-US"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408514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7" name="TextBox 6">
            <a:extLst>
              <a:ext uri="{FF2B5EF4-FFF2-40B4-BE49-F238E27FC236}">
                <a16:creationId xmlns:a16="http://schemas.microsoft.com/office/drawing/2014/main" id="{22B7AEE4-1ECB-7941-981C-43C791E588A0}"/>
              </a:ext>
            </a:extLst>
          </p:cNvPr>
          <p:cNvSpPr txBox="1"/>
          <p:nvPr/>
        </p:nvSpPr>
        <p:spPr>
          <a:xfrm>
            <a:off x="885824" y="1193800"/>
            <a:ext cx="10963275" cy="2308324"/>
          </a:xfrm>
          <a:prstGeom prst="rect">
            <a:avLst/>
          </a:prstGeom>
          <a:noFill/>
        </p:spPr>
        <p:txBody>
          <a:bodyPr wrap="square">
            <a:spAutoFit/>
          </a:bodyPr>
          <a:lstStyle/>
          <a:p>
            <a:r>
              <a:rPr lang="en-US" b="1" dirty="0">
                <a:solidFill>
                  <a:srgbClr val="FF0000"/>
                </a:solidFill>
                <a:latin typeface="ISHALinkpen Join" panose="03050602040000000000" pitchFamily="66" charset="0"/>
                <a:ea typeface="ISHALinkpen Join" panose="03050602040000000000" pitchFamily="66" charset="0"/>
              </a:rPr>
              <a:t>Tricky words- </a:t>
            </a:r>
          </a:p>
          <a:p>
            <a:r>
              <a:rPr lang="en-US" dirty="0">
                <a:latin typeface="ISHALinkpen Join" panose="03050602040000000000" pitchFamily="66" charset="0"/>
                <a:ea typeface="ISHALinkpen Join" panose="03050602040000000000" pitchFamily="66" charset="0"/>
              </a:rPr>
              <a:t>The national curriculum refers to these as ‘common exception words’ (sometimes referred to as ‘tricky words’), because they contain GPCs that are unusual or GPCs that haven’t been taught. Children are taught to read and spell these by noting the part that is an exception to what they have been taught so far. We refer to this as the ‘tricky bit’. For example, in the word ‘said’, ‘s’ and ‘d’ correspond to the phonemes /s/ and /d/ as usual, but ‘ai’ corresponds to the phoneme /e/, which is unusual. </a:t>
            </a:r>
          </a:p>
        </p:txBody>
      </p:sp>
      <p:pic>
        <p:nvPicPr>
          <p:cNvPr id="8" name="Picture 7">
            <a:extLst>
              <a:ext uri="{FF2B5EF4-FFF2-40B4-BE49-F238E27FC236}">
                <a16:creationId xmlns:a16="http://schemas.microsoft.com/office/drawing/2014/main" id="{25A4A3C9-DA09-7F81-AD9B-77AC1C45D41E}"/>
              </a:ext>
            </a:extLst>
          </p:cNvPr>
          <p:cNvPicPr>
            <a:picLocks noChangeAspect="1"/>
          </p:cNvPicPr>
          <p:nvPr/>
        </p:nvPicPr>
        <p:blipFill>
          <a:blip r:embed="rId4"/>
          <a:stretch>
            <a:fillRect/>
          </a:stretch>
        </p:blipFill>
        <p:spPr>
          <a:xfrm>
            <a:off x="6545345" y="3847496"/>
            <a:ext cx="5425910" cy="2743438"/>
          </a:xfrm>
          <a:prstGeom prst="rect">
            <a:avLst/>
          </a:prstGeom>
        </p:spPr>
      </p:pic>
    </p:spTree>
    <p:extLst>
      <p:ext uri="{BB962C8B-B14F-4D97-AF65-F5344CB8AC3E}">
        <p14:creationId xmlns:p14="http://schemas.microsoft.com/office/powerpoint/2010/main" val="302334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6" name="Picture 5">
            <a:extLst>
              <a:ext uri="{FF2B5EF4-FFF2-40B4-BE49-F238E27FC236}">
                <a16:creationId xmlns:a16="http://schemas.microsoft.com/office/drawing/2014/main" id="{FE4321AC-F5BC-F32A-D7FD-F28B84CF0B78}"/>
              </a:ext>
            </a:extLst>
          </p:cNvPr>
          <p:cNvPicPr>
            <a:picLocks noChangeAspect="1"/>
          </p:cNvPicPr>
          <p:nvPr/>
        </p:nvPicPr>
        <p:blipFill>
          <a:blip r:embed="rId4"/>
          <a:stretch>
            <a:fillRect/>
          </a:stretch>
        </p:blipFill>
        <p:spPr>
          <a:xfrm>
            <a:off x="3802185" y="1894294"/>
            <a:ext cx="5657578" cy="3651821"/>
          </a:xfrm>
          <a:prstGeom prst="rect">
            <a:avLst/>
          </a:prstGeom>
        </p:spPr>
      </p:pic>
      <p:pic>
        <p:nvPicPr>
          <p:cNvPr id="7" name="Picture 6">
            <a:extLst>
              <a:ext uri="{FF2B5EF4-FFF2-40B4-BE49-F238E27FC236}">
                <a16:creationId xmlns:a16="http://schemas.microsoft.com/office/drawing/2014/main" id="{78A8D4FF-ED84-0287-7423-4D91737EE68D}"/>
              </a:ext>
            </a:extLst>
          </p:cNvPr>
          <p:cNvPicPr>
            <a:picLocks noChangeAspect="1"/>
          </p:cNvPicPr>
          <p:nvPr/>
        </p:nvPicPr>
        <p:blipFill>
          <a:blip r:embed="rId5"/>
          <a:stretch>
            <a:fillRect/>
          </a:stretch>
        </p:blipFill>
        <p:spPr>
          <a:xfrm>
            <a:off x="112975" y="957083"/>
            <a:ext cx="3554460" cy="5704625"/>
          </a:xfrm>
          <a:prstGeom prst="rect">
            <a:avLst/>
          </a:prstGeom>
        </p:spPr>
      </p:pic>
      <p:pic>
        <p:nvPicPr>
          <p:cNvPr id="9" name="Picture 8">
            <a:extLst>
              <a:ext uri="{FF2B5EF4-FFF2-40B4-BE49-F238E27FC236}">
                <a16:creationId xmlns:a16="http://schemas.microsoft.com/office/drawing/2014/main" id="{2D387A33-641C-E173-F4A8-6876C900441C}"/>
              </a:ext>
            </a:extLst>
          </p:cNvPr>
          <p:cNvPicPr>
            <a:picLocks noChangeAspect="1"/>
          </p:cNvPicPr>
          <p:nvPr/>
        </p:nvPicPr>
        <p:blipFill>
          <a:blip r:embed="rId6"/>
          <a:stretch>
            <a:fillRect/>
          </a:stretch>
        </p:blipFill>
        <p:spPr>
          <a:xfrm>
            <a:off x="3667435" y="1195639"/>
            <a:ext cx="6996669" cy="797600"/>
          </a:xfrm>
          <a:prstGeom prst="rect">
            <a:avLst/>
          </a:prstGeom>
        </p:spPr>
      </p:pic>
      <p:pic>
        <p:nvPicPr>
          <p:cNvPr id="10" name="Picture 9">
            <a:extLst>
              <a:ext uri="{FF2B5EF4-FFF2-40B4-BE49-F238E27FC236}">
                <a16:creationId xmlns:a16="http://schemas.microsoft.com/office/drawing/2014/main" id="{C45863C5-8B3B-ED33-F1D4-142EE024E763}"/>
              </a:ext>
            </a:extLst>
          </p:cNvPr>
          <p:cNvPicPr>
            <a:picLocks noChangeAspect="1"/>
          </p:cNvPicPr>
          <p:nvPr/>
        </p:nvPicPr>
        <p:blipFill>
          <a:blip r:embed="rId7"/>
          <a:stretch>
            <a:fillRect/>
          </a:stretch>
        </p:blipFill>
        <p:spPr>
          <a:xfrm>
            <a:off x="8390171" y="5320613"/>
            <a:ext cx="3511600" cy="1188823"/>
          </a:xfrm>
          <a:prstGeom prst="rect">
            <a:avLst/>
          </a:prstGeom>
        </p:spPr>
      </p:pic>
    </p:spTree>
    <p:extLst>
      <p:ext uri="{BB962C8B-B14F-4D97-AF65-F5344CB8AC3E}">
        <p14:creationId xmlns:p14="http://schemas.microsoft.com/office/powerpoint/2010/main" val="118221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7D411B9E-6FBD-8F7A-D06F-D33CBCF19382}"/>
              </a:ext>
            </a:extLst>
          </p:cNvPr>
          <p:cNvPicPr>
            <a:picLocks noChangeAspect="1"/>
          </p:cNvPicPr>
          <p:nvPr/>
        </p:nvPicPr>
        <p:blipFill>
          <a:blip r:embed="rId4"/>
          <a:stretch>
            <a:fillRect/>
          </a:stretch>
        </p:blipFill>
        <p:spPr>
          <a:xfrm>
            <a:off x="569368" y="1547769"/>
            <a:ext cx="5243014" cy="4877223"/>
          </a:xfrm>
          <a:prstGeom prst="rect">
            <a:avLst/>
          </a:prstGeom>
        </p:spPr>
      </p:pic>
      <p:pic>
        <p:nvPicPr>
          <p:cNvPr id="6" name="Picture 5">
            <a:extLst>
              <a:ext uri="{FF2B5EF4-FFF2-40B4-BE49-F238E27FC236}">
                <a16:creationId xmlns:a16="http://schemas.microsoft.com/office/drawing/2014/main" id="{DC71E611-ABA7-32A9-35C2-6857A94F97B9}"/>
              </a:ext>
            </a:extLst>
          </p:cNvPr>
          <p:cNvPicPr>
            <a:picLocks noChangeAspect="1"/>
          </p:cNvPicPr>
          <p:nvPr/>
        </p:nvPicPr>
        <p:blipFill>
          <a:blip r:embed="rId5"/>
          <a:stretch>
            <a:fillRect/>
          </a:stretch>
        </p:blipFill>
        <p:spPr>
          <a:xfrm>
            <a:off x="6499974" y="1547768"/>
            <a:ext cx="5122658" cy="4877223"/>
          </a:xfrm>
          <a:prstGeom prst="rect">
            <a:avLst/>
          </a:prstGeom>
        </p:spPr>
      </p:pic>
      <p:sp>
        <p:nvSpPr>
          <p:cNvPr id="10" name="TextBox 9">
            <a:extLst>
              <a:ext uri="{FF2B5EF4-FFF2-40B4-BE49-F238E27FC236}">
                <a16:creationId xmlns:a16="http://schemas.microsoft.com/office/drawing/2014/main" id="{70F96C22-5E16-DCA4-27FB-3EBBF97B8261}"/>
              </a:ext>
            </a:extLst>
          </p:cNvPr>
          <p:cNvSpPr txBox="1"/>
          <p:nvPr/>
        </p:nvSpPr>
        <p:spPr>
          <a:xfrm>
            <a:off x="2377894" y="784225"/>
            <a:ext cx="7456532" cy="646331"/>
          </a:xfrm>
          <a:prstGeom prst="rect">
            <a:avLst/>
          </a:prstGeom>
          <a:noFill/>
        </p:spPr>
        <p:txBody>
          <a:bodyPr wrap="square">
            <a:spAutoFit/>
          </a:bodyPr>
          <a:lstStyle/>
          <a:p>
            <a:pPr algn="ctr"/>
            <a:r>
              <a:rPr lang="en-US" dirty="0">
                <a:latin typeface="ISHALinkpen Join" panose="03050602040000000000" pitchFamily="66" charset="0"/>
                <a:ea typeface="ISHALinkpen Join" panose="03050602040000000000" pitchFamily="66" charset="0"/>
              </a:rPr>
              <a:t> Resources</a:t>
            </a:r>
          </a:p>
          <a:p>
            <a:pPr algn="ctr"/>
            <a:r>
              <a:rPr lang="en-US" dirty="0">
                <a:latin typeface="ISHALinkpen Join" panose="03050602040000000000" pitchFamily="66" charset="0"/>
                <a:ea typeface="ISHALinkpen Join" panose="03050602040000000000" pitchFamily="66" charset="0"/>
              </a:rPr>
              <a:t>Feel free to look at the resources set out on the table</a:t>
            </a:r>
            <a:endParaRPr lang="en-GB"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2898055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93d0c3-c19d-4b6a-afad-0d250454d47e">
      <Terms xmlns="http://schemas.microsoft.com/office/infopath/2007/PartnerControls"/>
    </lcf76f155ced4ddcb4097134ff3c332f>
    <Sentasagenericemailinsteadofaletter xmlns="e893d0c3-c19d-4b6a-afad-0d250454d47e" xsi:nil="true"/>
    <TaxCatchAll xmlns="4a5c0d52-8126-443c-82bc-29b18a0443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F87A00FF76114FAC2028B65B33D9F4" ma:contentTypeVersion="16" ma:contentTypeDescription="Create a new document." ma:contentTypeScope="" ma:versionID="56a61fc5b1ed152d069c2a4676c56652">
  <xsd:schema xmlns:xsd="http://www.w3.org/2001/XMLSchema" xmlns:xs="http://www.w3.org/2001/XMLSchema" xmlns:p="http://schemas.microsoft.com/office/2006/metadata/properties" xmlns:ns2="e893d0c3-c19d-4b6a-afad-0d250454d47e" xmlns:ns3="4a5c0d52-8126-443c-82bc-29b18a044353" targetNamespace="http://schemas.microsoft.com/office/2006/metadata/properties" ma:root="true" ma:fieldsID="9452d921b8db89f817d931f52eeba574" ns2:_="" ns3:_="">
    <xsd:import namespace="e893d0c3-c19d-4b6a-afad-0d250454d47e"/>
    <xsd:import namespace="4a5c0d52-8126-443c-82bc-29b18a0443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Sentasagenericemailinsteadofalette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3d0c3-c19d-4b6a-afad-0d250454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ffc719-6a4c-49d5-8229-a4bb84acdf0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Sentasagenericemailinsteadofaletter" ma:index="20" nillable="true" ma:displayName="Sent as a generic email instead of a letter" ma:format="Dropdown" ma:internalName="Sentasagenericemailinsteadofaletter">
      <xsd:simpleType>
        <xsd:restriction base="dms:Text">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c0d52-8126-443c-82bc-29b18a0443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471ab49-6713-4753-8abf-082b52c0ca0f}" ma:internalName="TaxCatchAll" ma:showField="CatchAllData" ma:web="4a5c0d52-8126-443c-82bc-29b18a04435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FBA0E5-E76B-4518-8F8D-4083BBD5AC84}">
  <ds:schemaRefs>
    <ds:schemaRef ds:uri="http://schemas.microsoft.com/sharepoint/v3/contenttype/forms"/>
  </ds:schemaRefs>
</ds:datastoreItem>
</file>

<file path=customXml/itemProps2.xml><?xml version="1.0" encoding="utf-8"?>
<ds:datastoreItem xmlns:ds="http://schemas.openxmlformats.org/officeDocument/2006/customXml" ds:itemID="{46A3EFEA-BCCA-4E4E-BE2E-8C2FDCEAF059}">
  <ds:schemaRefs>
    <ds:schemaRef ds:uri="http://schemas.microsoft.com/office/2006/metadata/properties"/>
    <ds:schemaRef ds:uri="http://schemas.microsoft.com/office/infopath/2007/PartnerControls"/>
    <ds:schemaRef ds:uri="e893d0c3-c19d-4b6a-afad-0d250454d47e"/>
    <ds:schemaRef ds:uri="4a5c0d52-8126-443c-82bc-29b18a044353"/>
  </ds:schemaRefs>
</ds:datastoreItem>
</file>

<file path=customXml/itemProps3.xml><?xml version="1.0" encoding="utf-8"?>
<ds:datastoreItem xmlns:ds="http://schemas.openxmlformats.org/officeDocument/2006/customXml" ds:itemID="{4FFEC2FC-7966-4C4D-AD1C-38121B04E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3d0c3-c19d-4b6a-afad-0d250454d47e"/>
    <ds:schemaRef ds:uri="4a5c0d52-8126-443c-82bc-29b18a044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Widescreen</PresentationFormat>
  <Paragraphs>126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Vale</dc:creator>
  <cp:lastModifiedBy>Annabel Holdsworth</cp:lastModifiedBy>
  <cp:revision>97</cp:revision>
  <dcterms:created xsi:type="dcterms:W3CDTF">2023-09-21T08:14:56Z</dcterms:created>
  <dcterms:modified xsi:type="dcterms:W3CDTF">2024-09-17T13:42:00Z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0x01010008F87A00FF76114FAC2028B65B33D9F4</vt:lpwstr>
  </property>
  <property fmtid="{D5CDD505-2E9C-101B-9397-08002B2CF9AE}" pid="3" name="MediaServiceImageTags">
    <vt:lpwstr/>
  </property>
</Properties>
</file>