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337" r:id="rId6"/>
    <p:sldId id="338" r:id="rId7"/>
    <p:sldId id="259" r:id="rId8"/>
    <p:sldId id="289" r:id="rId9"/>
    <p:sldId id="275" r:id="rId10"/>
    <p:sldId id="285" r:id="rId11"/>
    <p:sldId id="339" r:id="rId12"/>
    <p:sldId id="276" r:id="rId13"/>
    <p:sldId id="261" r:id="rId14"/>
    <p:sldId id="260" r:id="rId15"/>
    <p:sldId id="272" r:id="rId16"/>
    <p:sldId id="263" r:id="rId17"/>
    <p:sldId id="340" r:id="rId18"/>
    <p:sldId id="290" r:id="rId19"/>
    <p:sldId id="291" r:id="rId20"/>
    <p:sldId id="267" r:id="rId21"/>
    <p:sldId id="325" r:id="rId22"/>
    <p:sldId id="278" r:id="rId23"/>
    <p:sldId id="268" r:id="rId24"/>
    <p:sldId id="324" r:id="rId25"/>
    <p:sldId id="341" r:id="rId26"/>
    <p:sldId id="257" r:id="rId27"/>
    <p:sldId id="258" r:id="rId28"/>
    <p:sldId id="327" r:id="rId29"/>
    <p:sldId id="283" r:id="rId30"/>
    <p:sldId id="328" r:id="rId31"/>
    <p:sldId id="329" r:id="rId32"/>
    <p:sldId id="281" r:id="rId33"/>
    <p:sldId id="282" r:id="rId34"/>
    <p:sldId id="330" r:id="rId35"/>
    <p:sldId id="262" r:id="rId36"/>
    <p:sldId id="331" r:id="rId37"/>
    <p:sldId id="279" r:id="rId38"/>
    <p:sldId id="332" r:id="rId39"/>
    <p:sldId id="284" r:id="rId40"/>
    <p:sldId id="273" r:id="rId41"/>
    <p:sldId id="333" r:id="rId42"/>
    <p:sldId id="334" r:id="rId43"/>
    <p:sldId id="335" r:id="rId44"/>
    <p:sldId id="336" r:id="rId45"/>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Gill Sans" panose="020B0604020202020204" charset="0"/>
      <p:regular r:id="rId53"/>
      <p:bold r:id="rId54"/>
    </p:embeddedFont>
    <p:embeddedFont>
      <p:font typeface="Gill Sans MT" panose="020B0502020104020203" pitchFamily="34" charset="0"/>
      <p:regular r:id="rId55"/>
      <p:bold r:id="rId56"/>
      <p:italic r:id="rId57"/>
      <p:boldItalic r:id="rId58"/>
    </p:embeddedFont>
    <p:embeddedFont>
      <p:font typeface="Overlock"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iqxiFaiHtPOuiRdr0eCuubLuQA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AC087-F52C-4F6B-86FC-4FA6E021DCBF}" v="14" dt="2023-12-20T13:11:55.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customschemas.google.com/relationships/presentationmetadata" Target="metadata"/><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5C53B-807B-48C6-9945-1589625B4F5A}" type="doc">
      <dgm:prSet loTypeId="urn:microsoft.com/office/officeart/2005/8/layout/process1" loCatId="process" qsTypeId="urn:microsoft.com/office/officeart/2005/8/quickstyle/simple1" qsCatId="simple" csTypeId="urn:microsoft.com/office/officeart/2005/8/colors/colorful4" csCatId="colorful" phldr="1"/>
      <dgm:spPr/>
    </dgm:pt>
    <dgm:pt modelId="{FE970943-19BA-4F12-8F54-385556469B7D}">
      <dgm:prSet phldrT="[Text]"/>
      <dgm:spPr/>
      <dgm:t>
        <a:bodyPr/>
        <a:lstStyle/>
        <a:p>
          <a:r>
            <a:rPr lang="en-GB" dirty="0"/>
            <a:t>Take part in a validated activity</a:t>
          </a:r>
        </a:p>
      </dgm:t>
    </dgm:pt>
    <dgm:pt modelId="{541C7839-65D6-4B74-A671-643B386A47B6}" type="parTrans" cxnId="{E4A110D2-1672-491F-A386-4DB512509C12}">
      <dgm:prSet/>
      <dgm:spPr/>
      <dgm:t>
        <a:bodyPr/>
        <a:lstStyle/>
        <a:p>
          <a:endParaRPr lang="en-GB"/>
        </a:p>
      </dgm:t>
    </dgm:pt>
    <dgm:pt modelId="{4A3C0857-E87B-41DF-A50A-C6D049B8F665}" type="sibTrans" cxnId="{E4A110D2-1672-491F-A386-4DB512509C12}">
      <dgm:prSet/>
      <dgm:spPr/>
      <dgm:t>
        <a:bodyPr/>
        <a:lstStyle/>
        <a:p>
          <a:endParaRPr lang="en-GB"/>
        </a:p>
      </dgm:t>
    </dgm:pt>
    <dgm:pt modelId="{01C18431-37A2-4203-BA61-671BDC37E2DE}">
      <dgm:prSet phldrT="[Text]"/>
      <dgm:spPr/>
      <dgm:t>
        <a:bodyPr/>
        <a:lstStyle/>
        <a:p>
          <a:pPr rtl="0"/>
          <a:r>
            <a:rPr lang="en-GB" dirty="0"/>
            <a:t>Get your</a:t>
          </a:r>
          <a:r>
            <a:rPr lang="en-GB" dirty="0">
              <a:latin typeface="Calibri Light" panose="020F0302020204030204"/>
            </a:rPr>
            <a:t> </a:t>
          </a:r>
          <a:r>
            <a:rPr lang="en-GB" dirty="0"/>
            <a:t>passport stamped with the CU Online code</a:t>
          </a:r>
        </a:p>
      </dgm:t>
    </dgm:pt>
    <dgm:pt modelId="{A1B79DB2-E184-4C18-8391-F572B7D89B91}" type="parTrans" cxnId="{4C1B04F4-4E9C-4283-9AFE-64FDF5799096}">
      <dgm:prSet/>
      <dgm:spPr/>
      <dgm:t>
        <a:bodyPr/>
        <a:lstStyle/>
        <a:p>
          <a:endParaRPr lang="en-GB"/>
        </a:p>
      </dgm:t>
    </dgm:pt>
    <dgm:pt modelId="{92525884-3E2D-4581-8F4B-0DE6188362F6}" type="sibTrans" cxnId="{4C1B04F4-4E9C-4283-9AFE-64FDF5799096}">
      <dgm:prSet/>
      <dgm:spPr/>
      <dgm:t>
        <a:bodyPr/>
        <a:lstStyle/>
        <a:p>
          <a:endParaRPr lang="en-GB"/>
        </a:p>
      </dgm:t>
    </dgm:pt>
    <dgm:pt modelId="{A9200C51-3146-4EC4-B35F-FF46645CDB8A}">
      <dgm:prSet phldrT="[Text]"/>
      <dgm:spPr/>
      <dgm:t>
        <a:bodyPr/>
        <a:lstStyle/>
        <a:p>
          <a:r>
            <a:rPr lang="en-GB" dirty="0"/>
            <a:t>Log the hours on CU Online, using the code provided!  </a:t>
          </a:r>
        </a:p>
      </dgm:t>
    </dgm:pt>
    <dgm:pt modelId="{62AA2116-354F-4445-B4B8-9DD2632D4D20}" type="parTrans" cxnId="{EFA2D6D9-ADF1-4FA6-A267-46F3F26AAB8E}">
      <dgm:prSet/>
      <dgm:spPr/>
      <dgm:t>
        <a:bodyPr/>
        <a:lstStyle/>
        <a:p>
          <a:endParaRPr lang="en-GB"/>
        </a:p>
      </dgm:t>
    </dgm:pt>
    <dgm:pt modelId="{47FF228F-A288-48D1-8546-BECB2034C297}" type="sibTrans" cxnId="{EFA2D6D9-ADF1-4FA6-A267-46F3F26AAB8E}">
      <dgm:prSet/>
      <dgm:spPr/>
      <dgm:t>
        <a:bodyPr/>
        <a:lstStyle/>
        <a:p>
          <a:endParaRPr lang="en-GB"/>
        </a:p>
      </dgm:t>
    </dgm:pt>
    <dgm:pt modelId="{8D0B97EE-9762-4509-A567-3AC84E979B42}" type="pres">
      <dgm:prSet presAssocID="{7AD5C53B-807B-48C6-9945-1589625B4F5A}" presName="Name0" presStyleCnt="0">
        <dgm:presLayoutVars>
          <dgm:dir/>
          <dgm:resizeHandles val="exact"/>
        </dgm:presLayoutVars>
      </dgm:prSet>
      <dgm:spPr/>
    </dgm:pt>
    <dgm:pt modelId="{4BBD8ADE-10E8-4570-9656-8B6E523E8F08}" type="pres">
      <dgm:prSet presAssocID="{FE970943-19BA-4F12-8F54-385556469B7D}" presName="node" presStyleLbl="node1" presStyleIdx="0" presStyleCnt="3">
        <dgm:presLayoutVars>
          <dgm:bulletEnabled val="1"/>
        </dgm:presLayoutVars>
      </dgm:prSet>
      <dgm:spPr/>
    </dgm:pt>
    <dgm:pt modelId="{F635F7CB-7AF3-4C91-863F-F284CCE42E4F}" type="pres">
      <dgm:prSet presAssocID="{4A3C0857-E87B-41DF-A50A-C6D049B8F665}" presName="sibTrans" presStyleLbl="sibTrans2D1" presStyleIdx="0" presStyleCnt="2"/>
      <dgm:spPr/>
    </dgm:pt>
    <dgm:pt modelId="{C4A0D15F-1E53-4B48-BF91-13E30B82CBBD}" type="pres">
      <dgm:prSet presAssocID="{4A3C0857-E87B-41DF-A50A-C6D049B8F665}" presName="connectorText" presStyleLbl="sibTrans2D1" presStyleIdx="0" presStyleCnt="2"/>
      <dgm:spPr/>
    </dgm:pt>
    <dgm:pt modelId="{939C83F2-6C25-404F-B262-DCB8A7443CEB}" type="pres">
      <dgm:prSet presAssocID="{01C18431-37A2-4203-BA61-671BDC37E2DE}" presName="node" presStyleLbl="node1" presStyleIdx="1" presStyleCnt="3">
        <dgm:presLayoutVars>
          <dgm:bulletEnabled val="1"/>
        </dgm:presLayoutVars>
      </dgm:prSet>
      <dgm:spPr/>
    </dgm:pt>
    <dgm:pt modelId="{8587665D-0E05-4BC3-B387-0E1427D030D5}" type="pres">
      <dgm:prSet presAssocID="{92525884-3E2D-4581-8F4B-0DE6188362F6}" presName="sibTrans" presStyleLbl="sibTrans2D1" presStyleIdx="1" presStyleCnt="2"/>
      <dgm:spPr/>
    </dgm:pt>
    <dgm:pt modelId="{91595252-2AD7-4CE8-862E-5B60F0112C3E}" type="pres">
      <dgm:prSet presAssocID="{92525884-3E2D-4581-8F4B-0DE6188362F6}" presName="connectorText" presStyleLbl="sibTrans2D1" presStyleIdx="1" presStyleCnt="2"/>
      <dgm:spPr/>
    </dgm:pt>
    <dgm:pt modelId="{957AA0FD-038A-42F7-B290-7832C76770B1}" type="pres">
      <dgm:prSet presAssocID="{A9200C51-3146-4EC4-B35F-FF46645CDB8A}" presName="node" presStyleLbl="node1" presStyleIdx="2" presStyleCnt="3">
        <dgm:presLayoutVars>
          <dgm:bulletEnabled val="1"/>
        </dgm:presLayoutVars>
      </dgm:prSet>
      <dgm:spPr/>
    </dgm:pt>
  </dgm:ptLst>
  <dgm:cxnLst>
    <dgm:cxn modelId="{CB68C12E-2011-490A-B21A-31F1C1418C67}" type="presOf" srcId="{A9200C51-3146-4EC4-B35F-FF46645CDB8A}" destId="{957AA0FD-038A-42F7-B290-7832C76770B1}" srcOrd="0" destOrd="0" presId="urn:microsoft.com/office/officeart/2005/8/layout/process1"/>
    <dgm:cxn modelId="{07FE5D3E-4A71-4389-9A06-98B154E307BE}" type="presOf" srcId="{92525884-3E2D-4581-8F4B-0DE6188362F6}" destId="{8587665D-0E05-4BC3-B387-0E1427D030D5}" srcOrd="0" destOrd="0" presId="urn:microsoft.com/office/officeart/2005/8/layout/process1"/>
    <dgm:cxn modelId="{F3E1B940-5164-4597-AA8F-938DBFAD7FA9}" type="presOf" srcId="{92525884-3E2D-4581-8F4B-0DE6188362F6}" destId="{91595252-2AD7-4CE8-862E-5B60F0112C3E}" srcOrd="1" destOrd="0" presId="urn:microsoft.com/office/officeart/2005/8/layout/process1"/>
    <dgm:cxn modelId="{D6CF6446-DAC3-4742-86F3-85E48819B6C1}" type="presOf" srcId="{01C18431-37A2-4203-BA61-671BDC37E2DE}" destId="{939C83F2-6C25-404F-B262-DCB8A7443CEB}" srcOrd="0" destOrd="0" presId="urn:microsoft.com/office/officeart/2005/8/layout/process1"/>
    <dgm:cxn modelId="{E713E670-CDE4-4278-9D73-098208E97001}" type="presOf" srcId="{4A3C0857-E87B-41DF-A50A-C6D049B8F665}" destId="{F635F7CB-7AF3-4C91-863F-F284CCE42E4F}" srcOrd="0" destOrd="0" presId="urn:microsoft.com/office/officeart/2005/8/layout/process1"/>
    <dgm:cxn modelId="{7552C69C-2505-4DC4-85A7-596E8D9A9884}" type="presOf" srcId="{FE970943-19BA-4F12-8F54-385556469B7D}" destId="{4BBD8ADE-10E8-4570-9656-8B6E523E8F08}" srcOrd="0" destOrd="0" presId="urn:microsoft.com/office/officeart/2005/8/layout/process1"/>
    <dgm:cxn modelId="{1CF15E9F-BDC2-40D3-BCCB-7D30CF653CB5}" type="presOf" srcId="{7AD5C53B-807B-48C6-9945-1589625B4F5A}" destId="{8D0B97EE-9762-4509-A567-3AC84E979B42}" srcOrd="0" destOrd="0" presId="urn:microsoft.com/office/officeart/2005/8/layout/process1"/>
    <dgm:cxn modelId="{828F27A3-DEDF-4978-9733-BDBFD6D294D1}" type="presOf" srcId="{4A3C0857-E87B-41DF-A50A-C6D049B8F665}" destId="{C4A0D15F-1E53-4B48-BF91-13E30B82CBBD}" srcOrd="1" destOrd="0" presId="urn:microsoft.com/office/officeart/2005/8/layout/process1"/>
    <dgm:cxn modelId="{E4A110D2-1672-491F-A386-4DB512509C12}" srcId="{7AD5C53B-807B-48C6-9945-1589625B4F5A}" destId="{FE970943-19BA-4F12-8F54-385556469B7D}" srcOrd="0" destOrd="0" parTransId="{541C7839-65D6-4B74-A671-643B386A47B6}" sibTransId="{4A3C0857-E87B-41DF-A50A-C6D049B8F665}"/>
    <dgm:cxn modelId="{EFA2D6D9-ADF1-4FA6-A267-46F3F26AAB8E}" srcId="{7AD5C53B-807B-48C6-9945-1589625B4F5A}" destId="{A9200C51-3146-4EC4-B35F-FF46645CDB8A}" srcOrd="2" destOrd="0" parTransId="{62AA2116-354F-4445-B4B8-9DD2632D4D20}" sibTransId="{47FF228F-A288-48D1-8546-BECB2034C297}"/>
    <dgm:cxn modelId="{4C1B04F4-4E9C-4283-9AFE-64FDF5799096}" srcId="{7AD5C53B-807B-48C6-9945-1589625B4F5A}" destId="{01C18431-37A2-4203-BA61-671BDC37E2DE}" srcOrd="1" destOrd="0" parTransId="{A1B79DB2-E184-4C18-8391-F572B7D89B91}" sibTransId="{92525884-3E2D-4581-8F4B-0DE6188362F6}"/>
    <dgm:cxn modelId="{F30FE0DA-B426-4015-828F-0C50CCA911BB}" type="presParOf" srcId="{8D0B97EE-9762-4509-A567-3AC84E979B42}" destId="{4BBD8ADE-10E8-4570-9656-8B6E523E8F08}" srcOrd="0" destOrd="0" presId="urn:microsoft.com/office/officeart/2005/8/layout/process1"/>
    <dgm:cxn modelId="{79C9A9BD-8647-4759-8708-B2F6F15AC279}" type="presParOf" srcId="{8D0B97EE-9762-4509-A567-3AC84E979B42}" destId="{F635F7CB-7AF3-4C91-863F-F284CCE42E4F}" srcOrd="1" destOrd="0" presId="urn:microsoft.com/office/officeart/2005/8/layout/process1"/>
    <dgm:cxn modelId="{C381D3DB-025F-4E6A-BA18-FEAEF2ECAB3E}" type="presParOf" srcId="{F635F7CB-7AF3-4C91-863F-F284CCE42E4F}" destId="{C4A0D15F-1E53-4B48-BF91-13E30B82CBBD}" srcOrd="0" destOrd="0" presId="urn:microsoft.com/office/officeart/2005/8/layout/process1"/>
    <dgm:cxn modelId="{F920A0A2-3D6C-473B-ABE3-D4FF357E6297}" type="presParOf" srcId="{8D0B97EE-9762-4509-A567-3AC84E979B42}" destId="{939C83F2-6C25-404F-B262-DCB8A7443CEB}" srcOrd="2" destOrd="0" presId="urn:microsoft.com/office/officeart/2005/8/layout/process1"/>
    <dgm:cxn modelId="{B8D73112-5AB1-4AE2-8BE0-868E4B1D20E9}" type="presParOf" srcId="{8D0B97EE-9762-4509-A567-3AC84E979B42}" destId="{8587665D-0E05-4BC3-B387-0E1427D030D5}" srcOrd="3" destOrd="0" presId="urn:microsoft.com/office/officeart/2005/8/layout/process1"/>
    <dgm:cxn modelId="{87625ED8-4340-4FB5-B82F-DF64813C8EEF}" type="presParOf" srcId="{8587665D-0E05-4BC3-B387-0E1427D030D5}" destId="{91595252-2AD7-4CE8-862E-5B60F0112C3E}" srcOrd="0" destOrd="0" presId="urn:microsoft.com/office/officeart/2005/8/layout/process1"/>
    <dgm:cxn modelId="{FE8BE5CA-B084-430B-A807-CDAE368BCA7D}" type="presParOf" srcId="{8D0B97EE-9762-4509-A567-3AC84E979B42}" destId="{957AA0FD-038A-42F7-B290-7832C76770B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D8ADE-10E8-4570-9656-8B6E523E8F08}">
      <dsp:nvSpPr>
        <dsp:cNvPr id="0" name=""/>
        <dsp:cNvSpPr/>
      </dsp:nvSpPr>
      <dsp:spPr>
        <a:xfrm>
          <a:off x="6593" y="1208768"/>
          <a:ext cx="1970802" cy="11824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Take part in a validated activity</a:t>
          </a:r>
        </a:p>
      </dsp:txBody>
      <dsp:txXfrm>
        <a:off x="41227" y="1243402"/>
        <a:ext cx="1901534" cy="1113213"/>
      </dsp:txXfrm>
    </dsp:sp>
    <dsp:sp modelId="{F635F7CB-7AF3-4C91-863F-F284CCE42E4F}">
      <dsp:nvSpPr>
        <dsp:cNvPr id="0" name=""/>
        <dsp:cNvSpPr/>
      </dsp:nvSpPr>
      <dsp:spPr>
        <a:xfrm>
          <a:off x="2174476" y="1555629"/>
          <a:ext cx="417810" cy="4887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174476" y="1653381"/>
        <a:ext cx="292467" cy="293254"/>
      </dsp:txXfrm>
    </dsp:sp>
    <dsp:sp modelId="{939C83F2-6C25-404F-B262-DCB8A7443CEB}">
      <dsp:nvSpPr>
        <dsp:cNvPr id="0" name=""/>
        <dsp:cNvSpPr/>
      </dsp:nvSpPr>
      <dsp:spPr>
        <a:xfrm>
          <a:off x="2765716" y="1208768"/>
          <a:ext cx="1970802" cy="1182481"/>
        </a:xfrm>
        <a:prstGeom prst="roundRect">
          <a:avLst>
            <a:gd name="adj" fmla="val 10000"/>
          </a:avLst>
        </a:prstGeom>
        <a:solidFill>
          <a:schemeClr val="accent4">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Get your</a:t>
          </a:r>
          <a:r>
            <a:rPr lang="en-GB" sz="1800" kern="1200" dirty="0">
              <a:latin typeface="Calibri Light" panose="020F0302020204030204"/>
            </a:rPr>
            <a:t> </a:t>
          </a:r>
          <a:r>
            <a:rPr lang="en-GB" sz="1800" kern="1200" dirty="0"/>
            <a:t>passport stamped with the CU Online code</a:t>
          </a:r>
        </a:p>
      </dsp:txBody>
      <dsp:txXfrm>
        <a:off x="2800350" y="1243402"/>
        <a:ext cx="1901534" cy="1113213"/>
      </dsp:txXfrm>
    </dsp:sp>
    <dsp:sp modelId="{8587665D-0E05-4BC3-B387-0E1427D030D5}">
      <dsp:nvSpPr>
        <dsp:cNvPr id="0" name=""/>
        <dsp:cNvSpPr/>
      </dsp:nvSpPr>
      <dsp:spPr>
        <a:xfrm>
          <a:off x="4933599" y="1555629"/>
          <a:ext cx="417810" cy="488758"/>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933599" y="1653381"/>
        <a:ext cx="292467" cy="293254"/>
      </dsp:txXfrm>
    </dsp:sp>
    <dsp:sp modelId="{957AA0FD-038A-42F7-B290-7832C76770B1}">
      <dsp:nvSpPr>
        <dsp:cNvPr id="0" name=""/>
        <dsp:cNvSpPr/>
      </dsp:nvSpPr>
      <dsp:spPr>
        <a:xfrm>
          <a:off x="5524840" y="1208768"/>
          <a:ext cx="1970802" cy="1182481"/>
        </a:xfrm>
        <a:prstGeom prst="roundRect">
          <a:avLst>
            <a:gd name="adj" fmla="val 10000"/>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Log the hours on CU Online, using the code provided!  </a:t>
          </a:r>
        </a:p>
      </dsp:txBody>
      <dsp:txXfrm>
        <a:off x="5559474" y="1243402"/>
        <a:ext cx="1901534" cy="11132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787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50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3866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975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87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1288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1476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848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0788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8520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0bc1b8cc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100bc1b8ccc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882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882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285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382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3887391" y="987426"/>
            <a:ext cx="4629150" cy="4873625"/>
          </a:xfrm>
          <a:prstGeom prst="rect">
            <a:avLst/>
          </a:prstGeom>
          <a:noFill/>
          <a:ln>
            <a:noFill/>
          </a:ln>
        </p:spPr>
      </p:sp>
      <p:sp>
        <p:nvSpPr>
          <p:cNvPr id="68" name="Google Shape;68;p2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jpg"/><Relationship Id="rId12" Type="http://schemas.openxmlformats.org/officeDocument/2006/relationships/image" Target="../media/image39.jp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jp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jpg"/><Relationship Id="rId4" Type="http://schemas.openxmlformats.org/officeDocument/2006/relationships/image" Target="../media/image31.png"/><Relationship Id="rId9" Type="http://schemas.openxmlformats.org/officeDocument/2006/relationships/image" Target="../media/image36.jp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LkMshaiH89ujCPhK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drive/folders/10nKJtRYH2TgJkGn2Deqe_Dt5U2tff_m2?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s://forms.gle/uYC8JN27abvKqbfD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cz2ovZaHvAziQQ7aFN2b7WsRWoavofOt/view?usp=drive_link" TargetMode="External"/><Relationship Id="rId2" Type="http://schemas.openxmlformats.org/officeDocument/2006/relationships/hyperlink" Target="https://www.childrensuniversity.co.uk/" TargetMode="Externa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sec.ac.uk/cuhome" TargetMode="External"/><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17.jpg"/><Relationship Id="rId4" Type="http://schemas.openxmlformats.org/officeDocument/2006/relationships/hyperlink" Target="https://drive.google.com/drive/folders/10nKJtRYH2TgJkGn2Deqe_Dt5U2tff_m2?usp=drive_li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hildrensuniversity.co.uk/childrens-university-online/" TargetMode="External"/><Relationship Id="rId2" Type="http://schemas.openxmlformats.org/officeDocument/2006/relationships/hyperlink" Target="mailto:Bexley.CU@Bexley.gov.uk"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hildrensuniversity.co.uk/media/1151/percentage-of-time-outside-the-classroo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79CiSpKaCmKNYj-tQgS4fEzz4hdN0qE7/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Learning%20Destination%20Nomination%20form.doc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ildrensuniversity.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1.jpeg"/><Relationship Id="rId7"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hyperlink" Target="https://forms.gle/LkMshaiH89ujCPhK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hyperlink" Target="mailto:Bexley.CU@Bexley.gov.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hyperlink" Target="https://forms.gle/LkMshaiH89ujCPhK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https://drive.google.com/file/d/15uo61NoKnQK1CB1F7SFG4IUzQmPhWWag/view?usp=sharing" TargetMode="External"/><Relationship Id="rId7"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rive.google.com/drive/folders/114EToVgf3MN3RK9iRniHXqhAm0ZSejRw?usp=sharing" TargetMode="External"/><Relationship Id="rId5" Type="http://schemas.openxmlformats.org/officeDocument/2006/relationships/hyperlink" Target="https://www.childrensuniversity.co.uk/get-involved/activities-to-do-at-home-and-online/" TargetMode="External"/><Relationship Id="rId4" Type="http://schemas.openxmlformats.org/officeDocument/2006/relationships/hyperlink" Target="https://drive.google.com/file/d/10WIuqfI9lv41-kFHQZU2DjVqdgPgm-Gy/view?usp=share_link"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instagram.com/lsechildrensuniversity" TargetMode="External"/><Relationship Id="rId13" Type="http://schemas.openxmlformats.org/officeDocument/2006/relationships/image" Target="../media/image79.png"/><Relationship Id="rId18" Type="http://schemas.openxmlformats.org/officeDocument/2006/relationships/image" Target="../media/image82.jpg"/><Relationship Id="rId3" Type="http://schemas.openxmlformats.org/officeDocument/2006/relationships/hyperlink" Target="mailto:Louise.Chalkley@Bexley.gov.uk" TargetMode="External"/><Relationship Id="rId7" Type="http://schemas.openxmlformats.org/officeDocument/2006/relationships/hyperlink" Target="https://twitter.com/LSEChildrenUni" TargetMode="External"/><Relationship Id="rId12" Type="http://schemas.openxmlformats.org/officeDocument/2006/relationships/hyperlink" Target="https://www.facebook.com/bexleychildrensuni/" TargetMode="External"/><Relationship Id="rId17" Type="http://schemas.openxmlformats.org/officeDocument/2006/relationships/image" Target="../media/image81.jpg"/><Relationship Id="rId2" Type="http://schemas.openxmlformats.org/officeDocument/2006/relationships/notesSlide" Target="../notesSlides/notesSlide33.xml"/><Relationship Id="rId16" Type="http://schemas.openxmlformats.org/officeDocument/2006/relationships/hyperlink" Target="https://www.google.co.uk/imgres?imgurl=https://cdn.pixabay.com/photo/2016/08/09/17/52/instagram-1581266_960_720.jpg&amp;imgrefurl=https://pixabay.com/illustrations/instagram-symbol-logo-photo-camera-1581266/&amp;docid=xP6eW-FrRqT8aM&amp;tbnid=D8P-1u31KFw1vM:&amp;vet=10ahUKEwiphJTUlt_iAhW3DmMBHSidBrcQMwiAASgFMAU..i&amp;w=726&amp;h=720&amp;bih=747&amp;biw=1536&amp;q=instagram%20logo&amp;ved=0ahUKEwiphJTUlt_iAhW3DmMBHSidBrcQMwiAASgFMAU&amp;iact=mrc&amp;uact=8" TargetMode="External"/><Relationship Id="rId1" Type="http://schemas.openxmlformats.org/officeDocument/2006/relationships/slideLayout" Target="../slideLayouts/slideLayout2.xml"/><Relationship Id="rId6" Type="http://schemas.openxmlformats.org/officeDocument/2006/relationships/hyperlink" Target="https://www.youtube.com/channel/UCckjSSH0HfILmkIVWsaiEpw?view_as=subscriber" TargetMode="External"/><Relationship Id="rId11" Type="http://schemas.openxmlformats.org/officeDocument/2006/relationships/hyperlink" Target="https://drive.google.com/drive/folders/10nKJtRYH2TgJkGn2Deqe_Dt5U2tff_m2?usp=sharing" TargetMode="External"/><Relationship Id="rId5" Type="http://schemas.openxmlformats.org/officeDocument/2006/relationships/hyperlink" Target="https://www.facebook.com/LSEChildrensUniversity" TargetMode="External"/><Relationship Id="rId15" Type="http://schemas.openxmlformats.org/officeDocument/2006/relationships/image" Target="../media/image80.png"/><Relationship Id="rId10" Type="http://schemas.openxmlformats.org/officeDocument/2006/relationships/hyperlink" Target="https://www.childrensuniversity.co.uk/" TargetMode="External"/><Relationship Id="rId4" Type="http://schemas.openxmlformats.org/officeDocument/2006/relationships/hyperlink" Target="mailto:Bexley.CU@Bexley.gov.uk" TargetMode="External"/><Relationship Id="rId9" Type="http://schemas.openxmlformats.org/officeDocument/2006/relationships/hyperlink" Target="https://www.lsec.ac.uk/cuhome" TargetMode="External"/><Relationship Id="rId14" Type="http://schemas.openxmlformats.org/officeDocument/2006/relationships/hyperlink" Target="https://www.google.co.uk/imgres?imgurl=https://seeklogo.com/images/T/twitter-2012-negative-logo-5C6C1F1521-seeklogo.com.png&amp;imgrefurl=https://seeklogo.com/free-vector-logos/twitter&amp;docid=7vT9UdKJafWp2M&amp;tbnid=GF7GKPLBzIjhPM:&amp;vet=10ahUKEwi9gv_Clt_iAhXM8eAKHV4LALYQMwh4KAAwAA..i&amp;w=300&amp;h=300&amp;bih=747&amp;biw=1536&amp;q=twitter&amp;ved=0ahUKEwi9gv_Clt_iAhXM8eAKHV4LALYQMwh4KAAwAA&amp;iact=mrc&amp;uact=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jp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682998" y="587723"/>
            <a:ext cx="5917460" cy="977778"/>
          </a:xfrm>
          <a:prstGeom prst="rect">
            <a:avLst/>
          </a:prstGeom>
          <a:noFill/>
          <a:ln>
            <a:noFill/>
          </a:ln>
        </p:spPr>
      </p:pic>
      <p:pic>
        <p:nvPicPr>
          <p:cNvPr id="89" name="Google Shape;89;p1"/>
          <p:cNvPicPr preferRelativeResize="0"/>
          <p:nvPr/>
        </p:nvPicPr>
        <p:blipFill rotWithShape="1">
          <a:blip r:embed="rId4">
            <a:alphaModFix/>
          </a:blip>
          <a:srcRect/>
          <a:stretch/>
        </p:blipFill>
        <p:spPr>
          <a:xfrm>
            <a:off x="6813660" y="168315"/>
            <a:ext cx="427967" cy="419408"/>
          </a:xfrm>
          <a:prstGeom prst="rect">
            <a:avLst/>
          </a:prstGeom>
          <a:noFill/>
          <a:ln>
            <a:noFill/>
          </a:ln>
        </p:spPr>
      </p:pic>
      <p:pic>
        <p:nvPicPr>
          <p:cNvPr id="90" name="Google Shape;90;p1"/>
          <p:cNvPicPr preferRelativeResize="0"/>
          <p:nvPr/>
        </p:nvPicPr>
        <p:blipFill rotWithShape="1">
          <a:blip r:embed="rId5">
            <a:alphaModFix/>
          </a:blip>
          <a:srcRect/>
          <a:stretch/>
        </p:blipFill>
        <p:spPr>
          <a:xfrm>
            <a:off x="4375840" y="1363611"/>
            <a:ext cx="531776" cy="363846"/>
          </a:xfrm>
          <a:prstGeom prst="rect">
            <a:avLst/>
          </a:prstGeom>
          <a:noFill/>
          <a:ln>
            <a:noFill/>
          </a:ln>
        </p:spPr>
      </p:pic>
      <p:pic>
        <p:nvPicPr>
          <p:cNvPr id="91" name="Google Shape;91;p1"/>
          <p:cNvPicPr preferRelativeResize="0"/>
          <p:nvPr/>
        </p:nvPicPr>
        <p:blipFill rotWithShape="1">
          <a:blip r:embed="rId6">
            <a:alphaModFix/>
          </a:blip>
          <a:srcRect/>
          <a:stretch/>
        </p:blipFill>
        <p:spPr>
          <a:xfrm>
            <a:off x="2881765" y="108095"/>
            <a:ext cx="536071" cy="463744"/>
          </a:xfrm>
          <a:prstGeom prst="rect">
            <a:avLst/>
          </a:prstGeom>
          <a:noFill/>
          <a:ln>
            <a:noFill/>
          </a:ln>
        </p:spPr>
      </p:pic>
      <p:pic>
        <p:nvPicPr>
          <p:cNvPr id="92" name="Google Shape;92;p1"/>
          <p:cNvPicPr preferRelativeResize="0"/>
          <p:nvPr/>
        </p:nvPicPr>
        <p:blipFill rotWithShape="1">
          <a:blip r:embed="rId7">
            <a:alphaModFix/>
          </a:blip>
          <a:srcRect/>
          <a:stretch/>
        </p:blipFill>
        <p:spPr>
          <a:xfrm>
            <a:off x="1840651" y="2341389"/>
            <a:ext cx="5305181" cy="2300629"/>
          </a:xfrm>
          <a:prstGeom prst="rect">
            <a:avLst/>
          </a:prstGeom>
          <a:noFill/>
          <a:ln>
            <a:noFill/>
          </a:ln>
        </p:spPr>
      </p:pic>
      <p:pic>
        <p:nvPicPr>
          <p:cNvPr id="93" name="Google Shape;93;p1"/>
          <p:cNvPicPr preferRelativeResize="0"/>
          <p:nvPr/>
        </p:nvPicPr>
        <p:blipFill rotWithShape="1">
          <a:blip r:embed="rId8">
            <a:alphaModFix/>
          </a:blip>
          <a:srcRect/>
          <a:stretch/>
        </p:blipFill>
        <p:spPr>
          <a:xfrm>
            <a:off x="712173" y="1448499"/>
            <a:ext cx="425135" cy="545474"/>
          </a:xfrm>
          <a:prstGeom prst="rect">
            <a:avLst/>
          </a:prstGeom>
          <a:noFill/>
          <a:ln>
            <a:noFill/>
          </a:ln>
        </p:spPr>
      </p:pic>
      <p:pic>
        <p:nvPicPr>
          <p:cNvPr id="94" name="Google Shape;94;p1"/>
          <p:cNvPicPr preferRelativeResize="0"/>
          <p:nvPr/>
        </p:nvPicPr>
        <p:blipFill rotWithShape="1">
          <a:blip r:embed="rId9">
            <a:alphaModFix/>
          </a:blip>
          <a:srcRect/>
          <a:stretch/>
        </p:blipFill>
        <p:spPr>
          <a:xfrm>
            <a:off x="7535082" y="1687776"/>
            <a:ext cx="635247" cy="519088"/>
          </a:xfrm>
          <a:prstGeom prst="rect">
            <a:avLst/>
          </a:prstGeom>
          <a:noFill/>
          <a:ln>
            <a:noFill/>
          </a:ln>
        </p:spPr>
      </p:pic>
      <p:pic>
        <p:nvPicPr>
          <p:cNvPr id="95" name="Google Shape;95;p1" descr="Image result for bexley logo"/>
          <p:cNvPicPr preferRelativeResize="0"/>
          <p:nvPr/>
        </p:nvPicPr>
        <p:blipFill rotWithShape="1">
          <a:blip r:embed="rId10">
            <a:alphaModFix/>
          </a:blip>
          <a:srcRect/>
          <a:stretch/>
        </p:blipFill>
        <p:spPr>
          <a:xfrm>
            <a:off x="2713488" y="4857435"/>
            <a:ext cx="1864418" cy="734215"/>
          </a:xfrm>
          <a:prstGeom prst="rect">
            <a:avLst/>
          </a:prstGeom>
          <a:noFill/>
          <a:ln>
            <a:noFill/>
          </a:ln>
        </p:spPr>
      </p:pic>
      <p:pic>
        <p:nvPicPr>
          <p:cNvPr id="96" name="Google Shape;96;p1" descr="Image result for lsec logo"/>
          <p:cNvPicPr preferRelativeResize="0"/>
          <p:nvPr/>
        </p:nvPicPr>
        <p:blipFill rotWithShape="1">
          <a:blip r:embed="rId11">
            <a:alphaModFix/>
          </a:blip>
          <a:srcRect/>
          <a:stretch/>
        </p:blipFill>
        <p:spPr>
          <a:xfrm>
            <a:off x="4813942" y="4569195"/>
            <a:ext cx="1685076" cy="10224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p:nvPr/>
        </p:nvSpPr>
        <p:spPr>
          <a:xfrm>
            <a:off x="307975" y="111141"/>
            <a:ext cx="8229600" cy="7920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Gill Sans"/>
              <a:buNone/>
            </a:pPr>
            <a:r>
              <a:rPr lang="en-GB" sz="4400" b="1" i="0" u="none" strike="noStrike" cap="none">
                <a:solidFill>
                  <a:schemeClr val="dk1"/>
                </a:solidFill>
                <a:latin typeface="Gill Sans"/>
                <a:ea typeface="Gill Sans"/>
                <a:cs typeface="Gill Sans"/>
                <a:sym typeface="Gill Sans"/>
              </a:rPr>
              <a:t>Some of our Learning Destinations</a:t>
            </a:r>
            <a:endParaRPr sz="1400" b="0" i="0" u="none" strike="noStrike" cap="none">
              <a:solidFill>
                <a:srgbClr val="000000"/>
              </a:solidFill>
              <a:latin typeface="Arial"/>
              <a:ea typeface="Arial"/>
              <a:cs typeface="Arial"/>
              <a:sym typeface="Arial"/>
            </a:endParaRPr>
          </a:p>
        </p:txBody>
      </p:sp>
      <p:pic>
        <p:nvPicPr>
          <p:cNvPr id="134" name="Google Shape;134;p7"/>
          <p:cNvPicPr preferRelativeResize="0"/>
          <p:nvPr/>
        </p:nvPicPr>
        <p:blipFill rotWithShape="1">
          <a:blip r:embed="rId3">
            <a:alphaModFix/>
          </a:blip>
          <a:srcRect/>
          <a:stretch/>
        </p:blipFill>
        <p:spPr>
          <a:xfrm>
            <a:off x="3478740" y="4854249"/>
            <a:ext cx="1454228" cy="1101732"/>
          </a:xfrm>
          <a:prstGeom prst="rect">
            <a:avLst/>
          </a:prstGeom>
          <a:noFill/>
          <a:ln>
            <a:noFill/>
          </a:ln>
        </p:spPr>
      </p:pic>
      <p:pic>
        <p:nvPicPr>
          <p:cNvPr id="135" name="Google Shape;135;p7"/>
          <p:cNvPicPr preferRelativeResize="0"/>
          <p:nvPr/>
        </p:nvPicPr>
        <p:blipFill rotWithShape="1">
          <a:blip r:embed="rId4">
            <a:alphaModFix/>
          </a:blip>
          <a:srcRect/>
          <a:stretch/>
        </p:blipFill>
        <p:spPr>
          <a:xfrm>
            <a:off x="1738235" y="2821487"/>
            <a:ext cx="1665502" cy="1390968"/>
          </a:xfrm>
          <a:prstGeom prst="rect">
            <a:avLst/>
          </a:prstGeom>
          <a:noFill/>
          <a:ln>
            <a:noFill/>
          </a:ln>
        </p:spPr>
      </p:pic>
      <p:pic>
        <p:nvPicPr>
          <p:cNvPr id="136" name="Google Shape;136;p7" descr="\\file01\W7FldrRedir$\plharker\Desktop\Photos\Lesnes Abbey.png"/>
          <p:cNvPicPr preferRelativeResize="0"/>
          <p:nvPr/>
        </p:nvPicPr>
        <p:blipFill rotWithShape="1">
          <a:blip r:embed="rId5">
            <a:alphaModFix/>
          </a:blip>
          <a:srcRect/>
          <a:stretch/>
        </p:blipFill>
        <p:spPr>
          <a:xfrm>
            <a:off x="7172797" y="4504134"/>
            <a:ext cx="1516763" cy="1172318"/>
          </a:xfrm>
          <a:prstGeom prst="rect">
            <a:avLst/>
          </a:prstGeom>
          <a:noFill/>
          <a:ln>
            <a:noFill/>
          </a:ln>
        </p:spPr>
      </p:pic>
      <p:sp>
        <p:nvSpPr>
          <p:cNvPr id="137" name="Google Shape;137;p7" descr="Image result for lingotot bexle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8" name="Google Shape;138;p7" descr="https://www.netmums.com/image/900x600/assets/listings/653/265/5ad91fc6-0554-49df-bedf-31c3c0a864a8.jpg"/>
          <p:cNvPicPr preferRelativeResize="0"/>
          <p:nvPr/>
        </p:nvPicPr>
        <p:blipFill rotWithShape="1">
          <a:blip r:embed="rId6">
            <a:alphaModFix/>
          </a:blip>
          <a:srcRect/>
          <a:stretch/>
        </p:blipFill>
        <p:spPr>
          <a:xfrm>
            <a:off x="3478740" y="3769182"/>
            <a:ext cx="1652597" cy="1101732"/>
          </a:xfrm>
          <a:prstGeom prst="rect">
            <a:avLst/>
          </a:prstGeom>
          <a:noFill/>
          <a:ln>
            <a:noFill/>
          </a:ln>
        </p:spPr>
      </p:pic>
      <p:pic>
        <p:nvPicPr>
          <p:cNvPr id="139" name="Google Shape;139;p7" descr="Image result for asg gymnastics"/>
          <p:cNvPicPr preferRelativeResize="0"/>
          <p:nvPr/>
        </p:nvPicPr>
        <p:blipFill rotWithShape="1">
          <a:blip r:embed="rId7">
            <a:alphaModFix/>
          </a:blip>
          <a:srcRect/>
          <a:stretch/>
        </p:blipFill>
        <p:spPr>
          <a:xfrm>
            <a:off x="2233394" y="1481328"/>
            <a:ext cx="1908356" cy="1164218"/>
          </a:xfrm>
          <a:prstGeom prst="rect">
            <a:avLst/>
          </a:prstGeom>
          <a:noFill/>
          <a:ln>
            <a:noFill/>
          </a:ln>
        </p:spPr>
      </p:pic>
      <p:pic>
        <p:nvPicPr>
          <p:cNvPr id="140" name="Google Shape;140;p7" descr="Image result for charlton athletic community trust"/>
          <p:cNvPicPr preferRelativeResize="0"/>
          <p:nvPr/>
        </p:nvPicPr>
        <p:blipFill rotWithShape="1">
          <a:blip r:embed="rId8">
            <a:alphaModFix/>
          </a:blip>
          <a:srcRect/>
          <a:stretch/>
        </p:blipFill>
        <p:spPr>
          <a:xfrm>
            <a:off x="3524433" y="2618766"/>
            <a:ext cx="1304925" cy="1304925"/>
          </a:xfrm>
          <a:prstGeom prst="rect">
            <a:avLst/>
          </a:prstGeom>
          <a:noFill/>
          <a:ln>
            <a:noFill/>
          </a:ln>
        </p:spPr>
      </p:pic>
      <p:pic>
        <p:nvPicPr>
          <p:cNvPr id="141" name="Google Shape;141;p7" descr="C:\Users\Louise.Chalkley\AppData\Local\Microsoft\Windows\INetCache\Content.Outlook\CGLDDMHC\Fan RGB Shadow jpg (002).jpg"/>
          <p:cNvPicPr preferRelativeResize="0"/>
          <p:nvPr/>
        </p:nvPicPr>
        <p:blipFill rotWithShape="1">
          <a:blip r:embed="rId9">
            <a:alphaModFix/>
          </a:blip>
          <a:srcRect/>
          <a:stretch/>
        </p:blipFill>
        <p:spPr>
          <a:xfrm>
            <a:off x="100776" y="3036162"/>
            <a:ext cx="1516763" cy="1775059"/>
          </a:xfrm>
          <a:prstGeom prst="rect">
            <a:avLst/>
          </a:prstGeom>
          <a:noFill/>
          <a:ln>
            <a:noFill/>
          </a:ln>
        </p:spPr>
      </p:pic>
      <p:pic>
        <p:nvPicPr>
          <p:cNvPr id="142" name="Google Shape;142;p7" descr="Image result for danson park adventures"/>
          <p:cNvPicPr preferRelativeResize="0"/>
          <p:nvPr/>
        </p:nvPicPr>
        <p:blipFill rotWithShape="1">
          <a:blip r:embed="rId10">
            <a:alphaModFix/>
          </a:blip>
          <a:srcRect/>
          <a:stretch/>
        </p:blipFill>
        <p:spPr>
          <a:xfrm>
            <a:off x="1647284" y="4405436"/>
            <a:ext cx="1438275" cy="695960"/>
          </a:xfrm>
          <a:prstGeom prst="rect">
            <a:avLst/>
          </a:prstGeom>
          <a:noFill/>
          <a:ln>
            <a:noFill/>
          </a:ln>
        </p:spPr>
      </p:pic>
      <p:pic>
        <p:nvPicPr>
          <p:cNvPr id="143" name="Google Shape;143;p7" descr="Image result for nemesis gym erith"/>
          <p:cNvPicPr preferRelativeResize="0"/>
          <p:nvPr/>
        </p:nvPicPr>
        <p:blipFill rotWithShape="1">
          <a:blip r:embed="rId11">
            <a:alphaModFix/>
          </a:blip>
          <a:srcRect/>
          <a:stretch/>
        </p:blipFill>
        <p:spPr>
          <a:xfrm>
            <a:off x="211167" y="1865997"/>
            <a:ext cx="1262927" cy="1164219"/>
          </a:xfrm>
          <a:prstGeom prst="rect">
            <a:avLst/>
          </a:prstGeom>
          <a:noFill/>
          <a:ln>
            <a:noFill/>
          </a:ln>
        </p:spPr>
      </p:pic>
      <p:pic>
        <p:nvPicPr>
          <p:cNvPr id="144" name="Google Shape;144;p7" descr="C:\Users\Louise.Chalkley\AppData\Local\Microsoft\Windows\INetCache\Content.MSO\50F7BBD1.tmp"/>
          <p:cNvPicPr preferRelativeResize="0"/>
          <p:nvPr/>
        </p:nvPicPr>
        <p:blipFill rotWithShape="1">
          <a:blip r:embed="rId12">
            <a:alphaModFix/>
          </a:blip>
          <a:srcRect l="6533" t="6286" r="6523" b="6770"/>
          <a:stretch/>
        </p:blipFill>
        <p:spPr>
          <a:xfrm>
            <a:off x="5477290" y="5577227"/>
            <a:ext cx="1295400" cy="1104962"/>
          </a:xfrm>
          <a:prstGeom prst="rect">
            <a:avLst/>
          </a:prstGeom>
          <a:noFill/>
          <a:ln>
            <a:noFill/>
          </a:ln>
        </p:spPr>
      </p:pic>
      <p:pic>
        <p:nvPicPr>
          <p:cNvPr id="145" name="Google Shape;145;p7" descr="C:\Users\Louise.Chalkley\AppData\Local\Microsoft\Windows\INetCache\Content.MSO\5FF6C8F2.tmp"/>
          <p:cNvPicPr preferRelativeResize="0"/>
          <p:nvPr/>
        </p:nvPicPr>
        <p:blipFill rotWithShape="1">
          <a:blip r:embed="rId13">
            <a:alphaModFix/>
          </a:blip>
          <a:srcRect/>
          <a:stretch/>
        </p:blipFill>
        <p:spPr>
          <a:xfrm>
            <a:off x="95765" y="5252260"/>
            <a:ext cx="1543253" cy="1346948"/>
          </a:xfrm>
          <a:prstGeom prst="rect">
            <a:avLst/>
          </a:prstGeom>
          <a:noFill/>
          <a:ln>
            <a:noFill/>
          </a:ln>
        </p:spPr>
      </p:pic>
      <p:pic>
        <p:nvPicPr>
          <p:cNvPr id="146" name="Google Shape;146;p7"/>
          <p:cNvPicPr preferRelativeResize="0"/>
          <p:nvPr/>
        </p:nvPicPr>
        <p:blipFill rotWithShape="1">
          <a:blip r:embed="rId14">
            <a:alphaModFix/>
          </a:blip>
          <a:srcRect/>
          <a:stretch/>
        </p:blipFill>
        <p:spPr>
          <a:xfrm>
            <a:off x="5059220" y="2722402"/>
            <a:ext cx="1200150" cy="1200150"/>
          </a:xfrm>
          <a:prstGeom prst="rect">
            <a:avLst/>
          </a:prstGeom>
          <a:noFill/>
          <a:ln>
            <a:noFill/>
          </a:ln>
        </p:spPr>
      </p:pic>
      <p:pic>
        <p:nvPicPr>
          <p:cNvPr id="147" name="Google Shape;147;p7"/>
          <p:cNvPicPr preferRelativeResize="0"/>
          <p:nvPr/>
        </p:nvPicPr>
        <p:blipFill rotWithShape="1">
          <a:blip r:embed="rId15">
            <a:alphaModFix/>
          </a:blip>
          <a:srcRect/>
          <a:stretch/>
        </p:blipFill>
        <p:spPr>
          <a:xfrm>
            <a:off x="5243200" y="4158961"/>
            <a:ext cx="1809750" cy="1257300"/>
          </a:xfrm>
          <a:prstGeom prst="rect">
            <a:avLst/>
          </a:prstGeom>
          <a:noFill/>
          <a:ln>
            <a:noFill/>
          </a:ln>
        </p:spPr>
      </p:pic>
      <p:pic>
        <p:nvPicPr>
          <p:cNvPr id="148" name="Google Shape;148;p7"/>
          <p:cNvPicPr preferRelativeResize="0"/>
          <p:nvPr/>
        </p:nvPicPr>
        <p:blipFill rotWithShape="1">
          <a:blip r:embed="rId16">
            <a:alphaModFix/>
          </a:blip>
          <a:srcRect/>
          <a:stretch/>
        </p:blipFill>
        <p:spPr>
          <a:xfrm>
            <a:off x="1885598" y="5309503"/>
            <a:ext cx="1295400" cy="1276350"/>
          </a:xfrm>
          <a:prstGeom prst="rect">
            <a:avLst/>
          </a:prstGeom>
          <a:noFill/>
          <a:ln>
            <a:noFill/>
          </a:ln>
        </p:spPr>
      </p:pic>
      <p:pic>
        <p:nvPicPr>
          <p:cNvPr id="149" name="Google Shape;149;p7"/>
          <p:cNvPicPr preferRelativeResize="0"/>
          <p:nvPr/>
        </p:nvPicPr>
        <p:blipFill rotWithShape="1">
          <a:blip r:embed="rId17">
            <a:alphaModFix/>
          </a:blip>
          <a:srcRect/>
          <a:stretch/>
        </p:blipFill>
        <p:spPr>
          <a:xfrm>
            <a:off x="6466026" y="3570161"/>
            <a:ext cx="1972498" cy="463710"/>
          </a:xfrm>
          <a:prstGeom prst="rect">
            <a:avLst/>
          </a:prstGeom>
          <a:noFill/>
          <a:ln>
            <a:noFill/>
          </a:ln>
        </p:spPr>
      </p:pic>
      <p:pic>
        <p:nvPicPr>
          <p:cNvPr id="150" name="Google Shape;150;p7"/>
          <p:cNvPicPr preferRelativeResize="0"/>
          <p:nvPr/>
        </p:nvPicPr>
        <p:blipFill rotWithShape="1">
          <a:blip r:embed="rId18">
            <a:alphaModFix/>
          </a:blip>
          <a:srcRect/>
          <a:stretch/>
        </p:blipFill>
        <p:spPr>
          <a:xfrm>
            <a:off x="6206010" y="1551819"/>
            <a:ext cx="1933575" cy="628650"/>
          </a:xfrm>
          <a:prstGeom prst="rect">
            <a:avLst/>
          </a:prstGeom>
          <a:noFill/>
          <a:ln>
            <a:noFill/>
          </a:ln>
        </p:spPr>
      </p:pic>
      <p:pic>
        <p:nvPicPr>
          <p:cNvPr id="151" name="Google Shape;151;p7"/>
          <p:cNvPicPr preferRelativeResize="0"/>
          <p:nvPr/>
        </p:nvPicPr>
        <p:blipFill rotWithShape="1">
          <a:blip r:embed="rId19">
            <a:alphaModFix/>
          </a:blip>
          <a:srcRect/>
          <a:stretch/>
        </p:blipFill>
        <p:spPr>
          <a:xfrm>
            <a:off x="6505713" y="2310283"/>
            <a:ext cx="1893124" cy="1113232"/>
          </a:xfrm>
          <a:prstGeom prst="rect">
            <a:avLst/>
          </a:prstGeom>
          <a:noFill/>
          <a:ln>
            <a:noFill/>
          </a:ln>
        </p:spPr>
      </p:pic>
      <p:pic>
        <p:nvPicPr>
          <p:cNvPr id="152" name="Google Shape;152;p7" descr="The Creation Station | Baby &amp; Toddler Classes Near Me | Happity"/>
          <p:cNvPicPr preferRelativeResize="0"/>
          <p:nvPr/>
        </p:nvPicPr>
        <p:blipFill rotWithShape="1">
          <a:blip r:embed="rId20">
            <a:alphaModFix/>
          </a:blip>
          <a:srcRect/>
          <a:stretch/>
        </p:blipFill>
        <p:spPr>
          <a:xfrm>
            <a:off x="859157" y="711258"/>
            <a:ext cx="1274601" cy="1162136"/>
          </a:xfrm>
          <a:prstGeom prst="rect">
            <a:avLst/>
          </a:prstGeom>
          <a:noFill/>
          <a:ln>
            <a:noFill/>
          </a:ln>
        </p:spPr>
      </p:pic>
      <p:pic>
        <p:nvPicPr>
          <p:cNvPr id="153" name="Google Shape;153;p7" descr="Children's Sports Coaching | Super Star Sport DA"/>
          <p:cNvPicPr preferRelativeResize="0"/>
          <p:nvPr/>
        </p:nvPicPr>
        <p:blipFill rotWithShape="1">
          <a:blip r:embed="rId21">
            <a:alphaModFix/>
          </a:blip>
          <a:srcRect/>
          <a:stretch/>
        </p:blipFill>
        <p:spPr>
          <a:xfrm>
            <a:off x="4419558" y="1602666"/>
            <a:ext cx="1647284" cy="7635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78464" y="659423"/>
            <a:ext cx="8496877" cy="3685723"/>
          </a:xfrm>
          <a:prstGeom prst="rect">
            <a:avLst/>
          </a:prstGeom>
          <a:noFill/>
          <a:ln>
            <a:noFill/>
          </a:ln>
        </p:spPr>
        <p:txBody>
          <a:bodyPr spcFirstLastPara="1" wrap="square" lIns="91425" tIns="45700" rIns="91425" bIns="45700" anchor="t" anchorCtr="0">
            <a:normAutofit/>
          </a:bodyPr>
          <a:lstStyle/>
          <a:p>
            <a:pPr marL="228600" lvl="0" indent="-101600" algn="ctr" rtl="0">
              <a:lnSpc>
                <a:spcPct val="90000"/>
              </a:lnSpc>
              <a:spcBef>
                <a:spcPts val="1000"/>
              </a:spcBef>
              <a:spcAft>
                <a:spcPts val="0"/>
              </a:spcAft>
              <a:buClr>
                <a:schemeClr val="dk1"/>
              </a:buClr>
              <a:buSzPts val="2000"/>
              <a:buNone/>
            </a:pPr>
            <a:r>
              <a:rPr lang="en-GB" sz="2400" dirty="0">
                <a:latin typeface="Gill Sans" panose="020B0604020202020204" charset="0"/>
              </a:rPr>
              <a:t>If your child attends a club that isn’t on our list of Learning Destinations, please nominate them so I can contact them to see if they would like to become one. Until they are a Learning Destination, it is not possible to earn stamps with them. </a:t>
            </a:r>
          </a:p>
          <a:p>
            <a:pPr marL="228600" lvl="0" indent="-101600" algn="ctr" rtl="0">
              <a:lnSpc>
                <a:spcPct val="90000"/>
              </a:lnSpc>
              <a:spcBef>
                <a:spcPts val="1000"/>
              </a:spcBef>
              <a:spcAft>
                <a:spcPts val="0"/>
              </a:spcAft>
              <a:buClr>
                <a:schemeClr val="dk1"/>
              </a:buClr>
              <a:buSzPts val="2000"/>
              <a:buNone/>
            </a:pPr>
            <a:r>
              <a:rPr lang="en-GB" sz="2400" dirty="0">
                <a:latin typeface="Gill Sans" panose="020B0604020202020204" charset="0"/>
              </a:rPr>
              <a:t>The nomination form is on the Google Drive and via this link: </a:t>
            </a:r>
            <a:r>
              <a:rPr lang="en-GB" sz="2400" dirty="0">
                <a:latin typeface="Gill Sans" panose="020B0604020202020204" charset="0"/>
                <a:hlinkClick r:id="rId3"/>
              </a:rPr>
              <a:t>https://forms.gle/LkMshaiH89ujCPhK8</a:t>
            </a:r>
            <a:r>
              <a:rPr lang="en-GB" sz="2400" dirty="0">
                <a:latin typeface="Gill Sans" panose="020B0604020202020204" charset="0"/>
              </a:rPr>
              <a:t>  </a:t>
            </a:r>
            <a:endParaRPr sz="2400" dirty="0">
              <a:latin typeface="Gill Sans" panose="020B0604020202020204" charset="0"/>
            </a:endParaRPr>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167517" y="5693180"/>
            <a:ext cx="1768301" cy="1022448"/>
          </a:xfrm>
          <a:prstGeom prst="rect">
            <a:avLst/>
          </a:prstGeom>
          <a:noFill/>
          <a:ln>
            <a:noFill/>
          </a:ln>
        </p:spPr>
      </p:pic>
      <p:pic>
        <p:nvPicPr>
          <p:cNvPr id="3" name="Picture 2">
            <a:extLst>
              <a:ext uri="{FF2B5EF4-FFF2-40B4-BE49-F238E27FC236}">
                <a16:creationId xmlns:a16="http://schemas.microsoft.com/office/drawing/2014/main" id="{F6A99D3B-35C8-44DF-A4C0-150510D92C54}"/>
              </a:ext>
            </a:extLst>
          </p:cNvPr>
          <p:cNvPicPr>
            <a:picLocks noChangeAspect="1"/>
          </p:cNvPicPr>
          <p:nvPr/>
        </p:nvPicPr>
        <p:blipFill>
          <a:blip r:embed="rId5"/>
          <a:stretch>
            <a:fillRect/>
          </a:stretch>
        </p:blipFill>
        <p:spPr>
          <a:xfrm>
            <a:off x="2951189" y="3222521"/>
            <a:ext cx="3241621" cy="22452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323562" y="2007457"/>
            <a:ext cx="6020678" cy="308025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Clr>
                <a:schemeClr val="dk1"/>
              </a:buClr>
              <a:buSzPts val="2000"/>
              <a:buNone/>
            </a:pPr>
            <a:r>
              <a:rPr lang="en-GB" sz="2200" dirty="0">
                <a:latin typeface="Gill Sans" panose="020B0604020202020204" charset="0"/>
              </a:rPr>
              <a:t>I share new challenges at least twice a month. They are often linked to special days or events and there is also a back catalogue of over 50 challenges. </a:t>
            </a:r>
          </a:p>
          <a:p>
            <a:pPr marL="228600" indent="-101600" algn="ctr">
              <a:buSzPts val="2000"/>
              <a:buNone/>
            </a:pPr>
            <a:r>
              <a:rPr lang="en-GB" sz="2200" dirty="0">
                <a:latin typeface="Gill Sans" panose="020B0604020202020204" charset="0"/>
              </a:rPr>
              <a:t>They can all be found on our Google Drive: </a:t>
            </a:r>
            <a:r>
              <a:rPr lang="en-GB" sz="2200" dirty="0">
                <a:latin typeface="Gill Sans" panose="020B0604020202020204" charset="0"/>
                <a:hlinkClick r:id="rId3"/>
              </a:rPr>
              <a:t>https://drive.google.com/drive/folders/10nKJtRYH2TgJkGn2Deqe_Dt5U2tff_m2?usp=sharing</a:t>
            </a:r>
            <a:r>
              <a:rPr lang="en-GB" sz="2200" dirty="0">
                <a:latin typeface="Gill Sans" panose="020B0604020202020204" charset="0"/>
                <a:sym typeface="Gill Sans"/>
              </a:rPr>
              <a:t> </a:t>
            </a:r>
            <a:endParaRPr lang="en-GB" sz="2200" dirty="0">
              <a:latin typeface="Gill Sans" panose="020B0604020202020204" charset="0"/>
            </a:endParaRPr>
          </a:p>
          <a:p>
            <a:pPr marL="228600" lvl="0" indent="-101600" algn="ctr" rtl="0">
              <a:lnSpc>
                <a:spcPct val="90000"/>
              </a:lnSpc>
              <a:spcBef>
                <a:spcPts val="1000"/>
              </a:spcBef>
              <a:spcAft>
                <a:spcPts val="0"/>
              </a:spcAft>
              <a:buClr>
                <a:schemeClr val="dk1"/>
              </a:buClr>
              <a:buSzPts val="2000"/>
              <a:buNone/>
            </a:pPr>
            <a:r>
              <a:rPr lang="en-GB" sz="2200" dirty="0">
                <a:latin typeface="Gill Sans" panose="020B0604020202020204" charset="0"/>
              </a:rPr>
              <a:t> Once competed, simply email a photo of the work to Louise and she will send you the stamp code. </a:t>
            </a:r>
            <a:endParaRPr sz="2200" dirty="0">
              <a:latin typeface="Gill Sans" panose="020B0604020202020204" charset="0"/>
            </a:endParaRPr>
          </a:p>
        </p:txBody>
      </p:sp>
      <p:sp>
        <p:nvSpPr>
          <p:cNvPr id="127" name="Google Shape;127;p6"/>
          <p:cNvSpPr txBox="1">
            <a:spLocks noGrp="1"/>
          </p:cNvSpPr>
          <p:nvPr>
            <p:ph type="title"/>
          </p:nvPr>
        </p:nvSpPr>
        <p:spPr>
          <a:xfrm>
            <a:off x="240145" y="569311"/>
            <a:ext cx="827520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Gill Sans"/>
              <a:buNone/>
            </a:pPr>
            <a:r>
              <a:rPr lang="en-GB" sz="4400" b="1" dirty="0">
                <a:latin typeface="Gill Sans"/>
                <a:ea typeface="Gill Sans"/>
                <a:cs typeface="Gill Sans"/>
                <a:sym typeface="Gill Sans"/>
              </a:rPr>
              <a:t>Completing CU Challenges and activities</a:t>
            </a:r>
            <a:endParaRPr b="1" dirty="0"/>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167517" y="5693180"/>
            <a:ext cx="1768301" cy="1022448"/>
          </a:xfrm>
          <a:prstGeom prst="rect">
            <a:avLst/>
          </a:prstGeom>
          <a:noFill/>
          <a:ln>
            <a:noFill/>
          </a:ln>
        </p:spPr>
      </p:pic>
      <p:pic>
        <p:nvPicPr>
          <p:cNvPr id="3" name="Picture 2">
            <a:extLst>
              <a:ext uri="{FF2B5EF4-FFF2-40B4-BE49-F238E27FC236}">
                <a16:creationId xmlns:a16="http://schemas.microsoft.com/office/drawing/2014/main" id="{1618A24E-6FCD-4F95-9D8B-ABA849624E3C}"/>
              </a:ext>
            </a:extLst>
          </p:cNvPr>
          <p:cNvPicPr>
            <a:picLocks noChangeAspect="1"/>
          </p:cNvPicPr>
          <p:nvPr/>
        </p:nvPicPr>
        <p:blipFill>
          <a:blip r:embed="rId5"/>
          <a:stretch>
            <a:fillRect/>
          </a:stretch>
        </p:blipFill>
        <p:spPr>
          <a:xfrm>
            <a:off x="6427077" y="1791091"/>
            <a:ext cx="2575305" cy="3657679"/>
          </a:xfrm>
          <a:prstGeom prst="rect">
            <a:avLst/>
          </a:prstGeom>
        </p:spPr>
      </p:pic>
    </p:spTree>
    <p:extLst>
      <p:ext uri="{BB962C8B-B14F-4D97-AF65-F5344CB8AC3E}">
        <p14:creationId xmlns:p14="http://schemas.microsoft.com/office/powerpoint/2010/main" val="80850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895547" y="594449"/>
            <a:ext cx="7107810" cy="7709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ill Sans"/>
              <a:buNone/>
            </a:pPr>
            <a:r>
              <a:rPr lang="en-GB" b="1" dirty="0">
                <a:latin typeface="Gill Sans"/>
                <a:ea typeface="Gill Sans"/>
                <a:cs typeface="Gill Sans"/>
                <a:sym typeface="Gill Sans"/>
              </a:rPr>
              <a:t>LSE CU Virtual Club</a:t>
            </a:r>
            <a:endParaRPr dirty="0"/>
          </a:p>
        </p:txBody>
      </p:sp>
      <p:sp>
        <p:nvSpPr>
          <p:cNvPr id="167" name="Google Shape;167;p9"/>
          <p:cNvSpPr txBox="1">
            <a:spLocks noGrp="1"/>
          </p:cNvSpPr>
          <p:nvPr>
            <p:ph type="body" idx="1"/>
          </p:nvPr>
        </p:nvSpPr>
        <p:spPr>
          <a:xfrm>
            <a:off x="343275" y="1365396"/>
            <a:ext cx="5491412" cy="402673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dirty="0">
                <a:latin typeface="Gill Sans"/>
                <a:ea typeface="Gill Sans"/>
                <a:cs typeface="Gill Sans"/>
                <a:sym typeface="Gill Sans"/>
              </a:rPr>
              <a:t>We have also launched a Virtual Club, which you can join for FREE!</a:t>
            </a:r>
            <a:endParaRPr dirty="0"/>
          </a:p>
          <a:p>
            <a:pPr marL="0" lvl="0" indent="0" algn="ctr" rtl="0">
              <a:lnSpc>
                <a:spcPct val="90000"/>
              </a:lnSpc>
              <a:spcBef>
                <a:spcPts val="1000"/>
              </a:spcBef>
              <a:spcAft>
                <a:spcPts val="0"/>
              </a:spcAft>
              <a:buClr>
                <a:schemeClr val="dk1"/>
              </a:buClr>
              <a:buSzPts val="2000"/>
              <a:buNone/>
            </a:pPr>
            <a:r>
              <a:rPr lang="en-GB" sz="2000" dirty="0">
                <a:latin typeface="Gill Sans"/>
                <a:ea typeface="Gill Sans"/>
                <a:cs typeface="Gill Sans"/>
                <a:sym typeface="Gill Sans"/>
              </a:rPr>
              <a:t>Each half term there is a new theme and every week a new activity is shared (via email, term time only) that will earn your child stamps for your passport.  </a:t>
            </a:r>
          </a:p>
          <a:p>
            <a:pPr marL="0" lvl="0" indent="0" algn="ctr" rtl="0">
              <a:lnSpc>
                <a:spcPct val="90000"/>
              </a:lnSpc>
              <a:spcBef>
                <a:spcPts val="1000"/>
              </a:spcBef>
              <a:spcAft>
                <a:spcPts val="0"/>
              </a:spcAft>
              <a:buClr>
                <a:schemeClr val="dk1"/>
              </a:buClr>
              <a:buSzPts val="2000"/>
              <a:buNone/>
            </a:pPr>
            <a:r>
              <a:rPr lang="en-GB" sz="2000" dirty="0">
                <a:latin typeface="Gill Sans"/>
                <a:ea typeface="Gill Sans"/>
                <a:cs typeface="Gill Sans"/>
                <a:sym typeface="Gill Sans"/>
              </a:rPr>
              <a:t>You can choose when is the best time that week to complete the activity. </a:t>
            </a:r>
            <a:endParaRPr dirty="0"/>
          </a:p>
          <a:p>
            <a:pPr marL="0" lvl="0" indent="0" algn="ctr" rtl="0">
              <a:lnSpc>
                <a:spcPct val="90000"/>
              </a:lnSpc>
              <a:spcBef>
                <a:spcPts val="1000"/>
              </a:spcBef>
              <a:spcAft>
                <a:spcPts val="0"/>
              </a:spcAft>
              <a:buClr>
                <a:schemeClr val="dk1"/>
              </a:buClr>
              <a:buSzPts val="2000"/>
              <a:buNone/>
            </a:pPr>
            <a:r>
              <a:rPr lang="en-GB" sz="2000" dirty="0">
                <a:latin typeface="Gill Sans"/>
                <a:ea typeface="Gill Sans"/>
                <a:cs typeface="Gill Sans"/>
                <a:sym typeface="Gill Sans"/>
              </a:rPr>
              <a:t>You will need to sign your child up to this via a Google Form, which is on our Google Drive or via this link: </a:t>
            </a:r>
            <a:r>
              <a:rPr lang="en-GB" sz="2000" dirty="0">
                <a:latin typeface="Gill Sans"/>
                <a:ea typeface="Gill Sans"/>
                <a:cs typeface="Gill Sans"/>
                <a:sym typeface="Gill Sans"/>
                <a:hlinkClick r:id="rId3"/>
              </a:rPr>
              <a:t>https://forms.gle/uYC8JN27abvKqbfD7</a:t>
            </a:r>
            <a:r>
              <a:rPr lang="en-GB" sz="2000" dirty="0">
                <a:latin typeface="Gill Sans"/>
                <a:ea typeface="Gill Sans"/>
                <a:cs typeface="Gill Sans"/>
                <a:sym typeface="Gill Sans"/>
              </a:rPr>
              <a:t> !</a:t>
            </a:r>
            <a:endParaRPr dirty="0"/>
          </a:p>
          <a:p>
            <a:pPr marL="0" lvl="0" indent="0" algn="l" rtl="0">
              <a:lnSpc>
                <a:spcPct val="90000"/>
              </a:lnSpc>
              <a:spcBef>
                <a:spcPts val="1000"/>
              </a:spcBef>
              <a:spcAft>
                <a:spcPts val="0"/>
              </a:spcAft>
              <a:buClr>
                <a:schemeClr val="dk1"/>
              </a:buClr>
              <a:buSzPts val="2000"/>
              <a:buNone/>
            </a:pPr>
            <a:endParaRPr sz="2000" dirty="0">
              <a:latin typeface="Gill Sans"/>
              <a:ea typeface="Gill Sans"/>
              <a:cs typeface="Gill Sans"/>
              <a:sym typeface="Gill Sans"/>
            </a:endParaRPr>
          </a:p>
        </p:txBody>
      </p:sp>
      <p:pic>
        <p:nvPicPr>
          <p:cNvPr id="168" name="Google Shape;168;p9"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185190" y="5709609"/>
            <a:ext cx="1768301" cy="1022448"/>
          </a:xfrm>
          <a:prstGeom prst="rect">
            <a:avLst/>
          </a:prstGeom>
          <a:noFill/>
          <a:ln>
            <a:noFill/>
          </a:ln>
        </p:spPr>
      </p:pic>
      <p:pic>
        <p:nvPicPr>
          <p:cNvPr id="3" name="Picture 2">
            <a:extLst>
              <a:ext uri="{FF2B5EF4-FFF2-40B4-BE49-F238E27FC236}">
                <a16:creationId xmlns:a16="http://schemas.microsoft.com/office/drawing/2014/main" id="{AFCCB62B-F65D-41C9-A9F7-05387A4455AA}"/>
              </a:ext>
            </a:extLst>
          </p:cNvPr>
          <p:cNvPicPr>
            <a:picLocks noChangeAspect="1"/>
          </p:cNvPicPr>
          <p:nvPr/>
        </p:nvPicPr>
        <p:blipFill>
          <a:blip r:embed="rId5"/>
          <a:stretch>
            <a:fillRect/>
          </a:stretch>
        </p:blipFill>
        <p:spPr>
          <a:xfrm>
            <a:off x="5964651" y="1583702"/>
            <a:ext cx="3061317" cy="42318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18473" y="1329768"/>
            <a:ext cx="8496877" cy="3080256"/>
          </a:xfrm>
          <a:prstGeom prst="rect">
            <a:avLst/>
          </a:prstGeom>
          <a:noFill/>
          <a:ln>
            <a:noFill/>
          </a:ln>
        </p:spPr>
        <p:txBody>
          <a:bodyPr spcFirstLastPara="1" wrap="square" lIns="91425" tIns="45700" rIns="91425" bIns="45700" anchor="t" anchorCtr="0">
            <a:normAutofit/>
          </a:bodyPr>
          <a:lstStyle/>
          <a:p>
            <a:pPr marL="228600" lvl="0" indent="-101600" algn="ctr" rtl="0">
              <a:lnSpc>
                <a:spcPct val="90000"/>
              </a:lnSpc>
              <a:spcBef>
                <a:spcPts val="1000"/>
              </a:spcBef>
              <a:spcAft>
                <a:spcPts val="0"/>
              </a:spcAft>
              <a:buClr>
                <a:schemeClr val="dk1"/>
              </a:buClr>
              <a:buSzPts val="2000"/>
              <a:buNone/>
            </a:pPr>
            <a:r>
              <a:rPr lang="en-GB" sz="2200" dirty="0">
                <a:latin typeface="Gill Sans" panose="020B0604020202020204" charset="0"/>
              </a:rPr>
              <a:t>We are increasingly able to offer workshops and events where children can earn stamps for their passports.</a:t>
            </a:r>
          </a:p>
          <a:p>
            <a:pPr marL="228600" lvl="0" indent="-101600" algn="ctr" rtl="0">
              <a:lnSpc>
                <a:spcPct val="90000"/>
              </a:lnSpc>
              <a:spcBef>
                <a:spcPts val="1000"/>
              </a:spcBef>
              <a:spcAft>
                <a:spcPts val="0"/>
              </a:spcAft>
              <a:buClr>
                <a:schemeClr val="dk1"/>
              </a:buClr>
              <a:buSzPts val="2000"/>
              <a:buNone/>
            </a:pPr>
            <a:r>
              <a:rPr lang="en-GB" sz="2200" dirty="0">
                <a:latin typeface="Gill Sans" panose="020B0604020202020204" charset="0"/>
              </a:rPr>
              <a:t>Events include Family Cookery Workshops, Eco-workshops, Fire Fighting Workshops, Kindness Workshops and taster sessions. </a:t>
            </a:r>
          </a:p>
          <a:p>
            <a:pPr marL="228600" lvl="0" indent="-101600" algn="ctr" rtl="0">
              <a:lnSpc>
                <a:spcPct val="90000"/>
              </a:lnSpc>
              <a:spcBef>
                <a:spcPts val="1000"/>
              </a:spcBef>
              <a:spcAft>
                <a:spcPts val="0"/>
              </a:spcAft>
              <a:buClr>
                <a:schemeClr val="dk1"/>
              </a:buClr>
              <a:buSzPts val="2000"/>
              <a:buNone/>
            </a:pPr>
            <a:r>
              <a:rPr lang="en-GB" sz="2200" dirty="0">
                <a:latin typeface="Gill Sans" panose="020B0604020202020204" charset="0"/>
              </a:rPr>
              <a:t>Keep an eye out on social media (although please be aware, they are exclusively for CU pupils!)</a:t>
            </a:r>
            <a:endParaRPr sz="2200" dirty="0">
              <a:latin typeface="Gill Sans" panose="020B0604020202020204" charset="0"/>
            </a:endParaRPr>
          </a:p>
        </p:txBody>
      </p:sp>
      <p:sp>
        <p:nvSpPr>
          <p:cNvPr id="127" name="Google Shape;127;p6"/>
          <p:cNvSpPr txBox="1">
            <a:spLocks noGrp="1"/>
          </p:cNvSpPr>
          <p:nvPr>
            <p:ph type="title"/>
          </p:nvPr>
        </p:nvSpPr>
        <p:spPr>
          <a:xfrm>
            <a:off x="240145" y="569312"/>
            <a:ext cx="8275205" cy="7315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Gill Sans"/>
              <a:buNone/>
            </a:pPr>
            <a:r>
              <a:rPr lang="en-GB" sz="4400" b="1" dirty="0">
                <a:latin typeface="Gill Sans"/>
                <a:ea typeface="Gill Sans"/>
                <a:cs typeface="Gill Sans"/>
                <a:sym typeface="Gill Sans"/>
              </a:rPr>
              <a:t>One-off events and workshops</a:t>
            </a:r>
            <a:endParaRPr b="1" dirty="0"/>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3687849" y="5777464"/>
            <a:ext cx="1768301" cy="1022448"/>
          </a:xfrm>
          <a:prstGeom prst="rect">
            <a:avLst/>
          </a:prstGeom>
          <a:noFill/>
          <a:ln>
            <a:noFill/>
          </a:ln>
        </p:spPr>
      </p:pic>
      <p:pic>
        <p:nvPicPr>
          <p:cNvPr id="3" name="Picture 2">
            <a:extLst>
              <a:ext uri="{FF2B5EF4-FFF2-40B4-BE49-F238E27FC236}">
                <a16:creationId xmlns:a16="http://schemas.microsoft.com/office/drawing/2014/main" id="{32CDCE05-F31A-4726-AC42-902EAA8A8410}"/>
              </a:ext>
            </a:extLst>
          </p:cNvPr>
          <p:cNvPicPr>
            <a:picLocks noChangeAspect="1"/>
          </p:cNvPicPr>
          <p:nvPr/>
        </p:nvPicPr>
        <p:blipFill>
          <a:blip r:embed="rId4"/>
          <a:stretch>
            <a:fillRect/>
          </a:stretch>
        </p:blipFill>
        <p:spPr>
          <a:xfrm>
            <a:off x="78759" y="3798932"/>
            <a:ext cx="3268217" cy="1894247"/>
          </a:xfrm>
          <a:prstGeom prst="rect">
            <a:avLst/>
          </a:prstGeom>
        </p:spPr>
      </p:pic>
      <p:pic>
        <p:nvPicPr>
          <p:cNvPr id="7" name="Picture 6">
            <a:extLst>
              <a:ext uri="{FF2B5EF4-FFF2-40B4-BE49-F238E27FC236}">
                <a16:creationId xmlns:a16="http://schemas.microsoft.com/office/drawing/2014/main" id="{FB51124D-2435-458B-924F-12D48C627A50}"/>
              </a:ext>
            </a:extLst>
          </p:cNvPr>
          <p:cNvPicPr>
            <a:picLocks noChangeAspect="1"/>
          </p:cNvPicPr>
          <p:nvPr/>
        </p:nvPicPr>
        <p:blipFill rotWithShape="1">
          <a:blip r:embed="rId5"/>
          <a:srcRect l="1845"/>
          <a:stretch/>
        </p:blipFill>
        <p:spPr>
          <a:xfrm>
            <a:off x="3407262" y="3798932"/>
            <a:ext cx="2573827" cy="1894248"/>
          </a:xfrm>
          <a:prstGeom prst="rect">
            <a:avLst/>
          </a:prstGeom>
        </p:spPr>
      </p:pic>
      <p:pic>
        <p:nvPicPr>
          <p:cNvPr id="9" name="Picture 8">
            <a:extLst>
              <a:ext uri="{FF2B5EF4-FFF2-40B4-BE49-F238E27FC236}">
                <a16:creationId xmlns:a16="http://schemas.microsoft.com/office/drawing/2014/main" id="{244D88E7-DAC2-4880-9179-7F8909918C7D}"/>
              </a:ext>
            </a:extLst>
          </p:cNvPr>
          <p:cNvPicPr>
            <a:picLocks noChangeAspect="1"/>
          </p:cNvPicPr>
          <p:nvPr/>
        </p:nvPicPr>
        <p:blipFill>
          <a:blip r:embed="rId6"/>
          <a:stretch>
            <a:fillRect/>
          </a:stretch>
        </p:blipFill>
        <p:spPr>
          <a:xfrm>
            <a:off x="6041375" y="3798932"/>
            <a:ext cx="2648737" cy="1894248"/>
          </a:xfrm>
          <a:prstGeom prst="rect">
            <a:avLst/>
          </a:prstGeom>
        </p:spPr>
      </p:pic>
    </p:spTree>
    <p:extLst>
      <p:ext uri="{BB962C8B-B14F-4D97-AF65-F5344CB8AC3E}">
        <p14:creationId xmlns:p14="http://schemas.microsoft.com/office/powerpoint/2010/main" val="384719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EAA15EE-CF92-43CB-B385-64B6196304C7}"/>
              </a:ext>
            </a:extLst>
          </p:cNvPr>
          <p:cNvSpPr txBox="1">
            <a:spLocks/>
          </p:cNvSpPr>
          <p:nvPr/>
        </p:nvSpPr>
        <p:spPr>
          <a:xfrm>
            <a:off x="363465" y="1121574"/>
            <a:ext cx="8535437" cy="45192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Gill Sans MT" panose="020B0502020104020203" pitchFamily="34" charset="0"/>
              </a:rPr>
              <a:t>When your child earn stamps for their passport, they will need to get their passport “stamped” by the Learning Destination.</a:t>
            </a:r>
          </a:p>
          <a:p>
            <a:pPr marL="0" indent="0">
              <a:buFont typeface="Arial" panose="020B0604020202020204" pitchFamily="34" charset="0"/>
              <a:buNone/>
            </a:pPr>
            <a:r>
              <a:rPr lang="en-GB" sz="2000" dirty="0">
                <a:latin typeface="Gill Sans MT" panose="020B0502020104020203" pitchFamily="34" charset="0"/>
              </a:rPr>
              <a:t>They will also receive a code, which they can use to log their hours on their CU Online account. This code is a colour followed by 4 numbers, for example, “Yellow 2580”</a:t>
            </a:r>
          </a:p>
          <a:p>
            <a:pPr marL="0" indent="0">
              <a:buFont typeface="Arial" panose="020B0604020202020204" pitchFamily="34" charset="0"/>
              <a:buNone/>
            </a:pPr>
            <a:endParaRPr lang="en-GB" sz="1000" dirty="0">
              <a:latin typeface="Gill Sans MT" panose="020B0502020104020203" pitchFamily="34" charset="0"/>
            </a:endParaRPr>
          </a:p>
          <a:p>
            <a:pPr marL="0" indent="0">
              <a:buFont typeface="Arial" panose="020B0604020202020204" pitchFamily="34" charset="0"/>
              <a:buNone/>
            </a:pPr>
            <a:r>
              <a:rPr lang="en-GB" sz="2000" dirty="0">
                <a:latin typeface="Gill Sans MT" panose="020B0502020104020203" pitchFamily="34" charset="0"/>
              </a:rPr>
              <a:t>Your child has been given a username and password which they can use to log onto their account via </a:t>
            </a:r>
            <a:r>
              <a:rPr lang="en-GB" sz="2000" dirty="0">
                <a:latin typeface="Gill Sans MT" panose="020B0502020104020203" pitchFamily="34" charset="0"/>
                <a:hlinkClick r:id="rId2"/>
              </a:rPr>
              <a:t>https://www.childrensuniversity.co.uk/</a:t>
            </a:r>
            <a:r>
              <a:rPr lang="en-GB" sz="2000" dirty="0">
                <a:latin typeface="Gill Sans MT" panose="020B0502020104020203" pitchFamily="34" charset="0"/>
              </a:rPr>
              <a:t>  </a:t>
            </a:r>
          </a:p>
          <a:p>
            <a:pPr marL="0" indent="0">
              <a:buFont typeface="Arial" panose="020B0604020202020204" pitchFamily="34" charset="0"/>
              <a:buNone/>
            </a:pPr>
            <a:endParaRPr lang="en-GB" sz="1000" dirty="0">
              <a:latin typeface="Gill Sans MT" panose="020B0502020104020203" pitchFamily="34" charset="0"/>
            </a:endParaRPr>
          </a:p>
          <a:p>
            <a:pPr marL="0" indent="0">
              <a:buFont typeface="Arial" panose="020B0604020202020204" pitchFamily="34" charset="0"/>
              <a:buNone/>
            </a:pPr>
            <a:r>
              <a:rPr lang="en-GB" sz="2000" dirty="0">
                <a:latin typeface="Gill Sans MT" panose="020B0502020104020203" pitchFamily="34" charset="0"/>
              </a:rPr>
              <a:t>Louise will train children in Years 3+ on how to use this system, but at the end of this presentation there are also slides showing you how to use it. This guide can also be found on our Google Drive via this link: </a:t>
            </a:r>
            <a:r>
              <a:rPr lang="en-GB" sz="2000" dirty="0">
                <a:latin typeface="Gill Sans MT" panose="020B0502020104020203" pitchFamily="34" charset="0"/>
                <a:hlinkClick r:id="rId3"/>
              </a:rPr>
              <a:t>https://drive.google.com/file/d/1cz2ovZaHvAziQQ7aFN2b7WsRWoavofOt/view?usp=drive_link</a:t>
            </a:r>
            <a:r>
              <a:rPr lang="en-GB" sz="2000" dirty="0">
                <a:latin typeface="Gill Sans MT" panose="020B0502020104020203" pitchFamily="34" charset="0"/>
              </a:rPr>
              <a:t> </a:t>
            </a:r>
          </a:p>
        </p:txBody>
      </p:sp>
      <p:sp>
        <p:nvSpPr>
          <p:cNvPr id="5" name="Title 1">
            <a:extLst>
              <a:ext uri="{FF2B5EF4-FFF2-40B4-BE49-F238E27FC236}">
                <a16:creationId xmlns:a16="http://schemas.microsoft.com/office/drawing/2014/main" id="{D74CCB91-37A8-4AC3-B1DF-4312680EA084}"/>
              </a:ext>
            </a:extLst>
          </p:cNvPr>
          <p:cNvSpPr txBox="1">
            <a:spLocks/>
          </p:cNvSpPr>
          <p:nvPr/>
        </p:nvSpPr>
        <p:spPr>
          <a:xfrm>
            <a:off x="900544" y="338096"/>
            <a:ext cx="7130473" cy="69272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Gill Sans MT" panose="020B0502020104020203" pitchFamily="34" charset="0"/>
              </a:rPr>
              <a:t>Children’s University Online</a:t>
            </a:r>
          </a:p>
        </p:txBody>
      </p:sp>
      <p:pic>
        <p:nvPicPr>
          <p:cNvPr id="6" name="Picture 5"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a:extLst>
              <a:ext uri="{FF2B5EF4-FFF2-40B4-BE49-F238E27FC236}">
                <a16:creationId xmlns:a16="http://schemas.microsoft.com/office/drawing/2014/main" id="{78629C1A-790E-42F3-9CF3-A9B6F5C33B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65" y="5731587"/>
            <a:ext cx="1768301" cy="1022448"/>
          </a:xfrm>
          <a:prstGeom prst="rect">
            <a:avLst/>
          </a:prstGeom>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C5AB38D-71A5-9D12-14C9-B28EC02E4BD2}"/>
              </a:ext>
            </a:extLst>
          </p:cNvPr>
          <p:cNvPicPr>
            <a:picLocks noChangeAspect="1"/>
          </p:cNvPicPr>
          <p:nvPr/>
        </p:nvPicPr>
        <p:blipFill>
          <a:blip r:embed="rId5"/>
          <a:stretch>
            <a:fillRect/>
          </a:stretch>
        </p:blipFill>
        <p:spPr>
          <a:xfrm>
            <a:off x="7057732" y="5199853"/>
            <a:ext cx="1633781" cy="1554182"/>
          </a:xfrm>
          <a:prstGeom prst="rect">
            <a:avLst/>
          </a:prstGeom>
        </p:spPr>
      </p:pic>
    </p:spTree>
    <p:extLst>
      <p:ext uri="{BB962C8B-B14F-4D97-AF65-F5344CB8AC3E}">
        <p14:creationId xmlns:p14="http://schemas.microsoft.com/office/powerpoint/2010/main" val="409402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50DCD7BF-8A6E-461E-BA17-B874E6FC13B5}"/>
              </a:ext>
            </a:extLst>
          </p:cNvPr>
          <p:cNvGraphicFramePr>
            <a:graphicFrameLocks/>
          </p:cNvGraphicFramePr>
          <p:nvPr/>
        </p:nvGraphicFramePr>
        <p:xfrm>
          <a:off x="774010" y="1126836"/>
          <a:ext cx="7502236" cy="360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F893BE3B-603A-4C03-B3F7-626B40EC5A7B}"/>
              </a:ext>
            </a:extLst>
          </p:cNvPr>
          <p:cNvSpPr txBox="1">
            <a:spLocks/>
          </p:cNvSpPr>
          <p:nvPr/>
        </p:nvSpPr>
        <p:spPr>
          <a:xfrm>
            <a:off x="531089" y="1126836"/>
            <a:ext cx="7130473" cy="69272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Gill Sans MT" panose="020B0502020104020203" pitchFamily="34" charset="0"/>
              </a:rPr>
              <a:t>The process!</a:t>
            </a:r>
          </a:p>
        </p:txBody>
      </p:sp>
      <p:pic>
        <p:nvPicPr>
          <p:cNvPr id="4" name="Picture 3"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a:extLst>
              <a:ext uri="{FF2B5EF4-FFF2-40B4-BE49-F238E27FC236}">
                <a16:creationId xmlns:a16="http://schemas.microsoft.com/office/drawing/2014/main" id="{BF42DC8E-0226-4302-A56C-09EB45BA47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2322" y="5731164"/>
            <a:ext cx="1768301" cy="102244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2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p:nvPr/>
        </p:nvSpPr>
        <p:spPr>
          <a:xfrm>
            <a:off x="471054" y="1360718"/>
            <a:ext cx="7989455" cy="41893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0" i="0" u="none" strike="noStrike" cap="none" dirty="0">
                <a:solidFill>
                  <a:schemeClr val="dk1"/>
                </a:solidFill>
                <a:latin typeface="Gill Sans"/>
                <a:ea typeface="Gill Sans"/>
                <a:cs typeface="Gill Sans"/>
                <a:sym typeface="Gill Sans"/>
              </a:rPr>
              <a:t>All of the information you need is on our recently updated website </a:t>
            </a:r>
            <a:r>
              <a:rPr lang="en-GB" sz="2000" b="0" i="0" u="none" strike="noStrike" cap="none" dirty="0">
                <a:solidFill>
                  <a:schemeClr val="dk1"/>
                </a:solidFill>
                <a:latin typeface="Gill Sans"/>
                <a:ea typeface="Gill Sans"/>
                <a:cs typeface="Gill Sans"/>
                <a:sym typeface="Gill Sans"/>
                <a:hlinkClick r:id="rId3"/>
              </a:rPr>
              <a:t>https://www.lsec.ac.uk/cuhome</a:t>
            </a:r>
            <a:r>
              <a:rPr lang="en-GB" sz="2000" b="0" i="0" u="none" strike="noStrike" cap="none" dirty="0">
                <a:solidFill>
                  <a:schemeClr val="dk1"/>
                </a:solidFill>
                <a:latin typeface="Gill Sans"/>
                <a:ea typeface="Gill Sans"/>
                <a:cs typeface="Gill Sans"/>
                <a:sym typeface="Gill Sans"/>
              </a:rPr>
              <a:t> and our Google Driv</a:t>
            </a:r>
            <a:r>
              <a:rPr lang="en-GB" sz="2000" dirty="0">
                <a:solidFill>
                  <a:schemeClr val="dk1"/>
                </a:solidFill>
                <a:latin typeface="Gill Sans"/>
                <a:ea typeface="Gill Sans"/>
                <a:cs typeface="Gill Sans"/>
                <a:sym typeface="Gill Sans"/>
              </a:rPr>
              <a:t>e which can be accessed via this link: </a:t>
            </a:r>
            <a:r>
              <a:rPr lang="en-GB" sz="2000" dirty="0">
                <a:solidFill>
                  <a:schemeClr val="dk1"/>
                </a:solidFill>
                <a:latin typeface="Gill Sans"/>
                <a:ea typeface="Gill Sans"/>
                <a:cs typeface="Gill Sans"/>
                <a:sym typeface="Gill Sans"/>
                <a:hlinkClick r:id="rId4"/>
              </a:rPr>
              <a:t>https://drive.google.com/drive/folders/10nKJtRYH2TgJkGn2Deqe_Dt5U2tff_m2?usp=drive_link</a:t>
            </a:r>
            <a:r>
              <a:rPr lang="en-GB" sz="2000" dirty="0">
                <a:solidFill>
                  <a:schemeClr val="dk1"/>
                </a:solidFill>
                <a:latin typeface="Gill Sans"/>
                <a:ea typeface="Gill Sans"/>
                <a:cs typeface="Gill Sans"/>
                <a:sym typeface="Gill Sans"/>
              </a:rPr>
              <a:t> </a:t>
            </a:r>
            <a:endParaRPr sz="1400" b="0" i="0" u="none" strike="noStrike" cap="none" dirty="0">
              <a:solidFill>
                <a:srgbClr val="000000"/>
              </a:solidFill>
              <a:latin typeface="Arial"/>
              <a:ea typeface="Arial"/>
              <a:cs typeface="Arial"/>
              <a:sym typeface="Arial"/>
            </a:endParaRPr>
          </a:p>
        </p:txBody>
      </p:sp>
      <p:sp>
        <p:nvSpPr>
          <p:cNvPr id="211" name="Google Shape;211;p12"/>
          <p:cNvSpPr txBox="1"/>
          <p:nvPr/>
        </p:nvSpPr>
        <p:spPr>
          <a:xfrm>
            <a:off x="900544" y="338096"/>
            <a:ext cx="7130473" cy="1022622"/>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Where can I find information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and help with Children's University?</a:t>
            </a:r>
            <a:endParaRPr sz="1400" b="0" i="0" u="none" strike="noStrike" cap="none">
              <a:solidFill>
                <a:srgbClr val="000000"/>
              </a:solidFill>
              <a:latin typeface="Arial"/>
              <a:ea typeface="Arial"/>
              <a:cs typeface="Arial"/>
              <a:sym typeface="Arial"/>
            </a:endParaRPr>
          </a:p>
        </p:txBody>
      </p:sp>
      <p:pic>
        <p:nvPicPr>
          <p:cNvPr id="212" name="Google Shape;212;p12"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5">
            <a:alphaModFix/>
          </a:blip>
          <a:srcRect/>
          <a:stretch/>
        </p:blipFill>
        <p:spPr>
          <a:xfrm>
            <a:off x="363465" y="5731587"/>
            <a:ext cx="1768301" cy="1022448"/>
          </a:xfrm>
          <a:prstGeom prst="rect">
            <a:avLst/>
          </a:prstGeom>
          <a:noFill/>
          <a:ln>
            <a:noFill/>
          </a:ln>
        </p:spPr>
      </p:pic>
      <p:pic>
        <p:nvPicPr>
          <p:cNvPr id="3" name="Picture 2">
            <a:extLst>
              <a:ext uri="{FF2B5EF4-FFF2-40B4-BE49-F238E27FC236}">
                <a16:creationId xmlns:a16="http://schemas.microsoft.com/office/drawing/2014/main" id="{A637E530-93A7-4BE3-B293-DE81B07F42F1}"/>
              </a:ext>
            </a:extLst>
          </p:cNvPr>
          <p:cNvPicPr>
            <a:picLocks noChangeAspect="1"/>
          </p:cNvPicPr>
          <p:nvPr/>
        </p:nvPicPr>
        <p:blipFill>
          <a:blip r:embed="rId6"/>
          <a:stretch>
            <a:fillRect/>
          </a:stretch>
        </p:blipFill>
        <p:spPr>
          <a:xfrm>
            <a:off x="4609707" y="4865404"/>
            <a:ext cx="3888557" cy="1890766"/>
          </a:xfrm>
          <a:prstGeom prst="rect">
            <a:avLst/>
          </a:prstGeom>
        </p:spPr>
      </p:pic>
      <p:pic>
        <p:nvPicPr>
          <p:cNvPr id="4" name="Picture 3">
            <a:extLst>
              <a:ext uri="{FF2B5EF4-FFF2-40B4-BE49-F238E27FC236}">
                <a16:creationId xmlns:a16="http://schemas.microsoft.com/office/drawing/2014/main" id="{01330F6B-AB72-CD1C-4755-EA27A89FCE86}"/>
              </a:ext>
            </a:extLst>
          </p:cNvPr>
          <p:cNvPicPr>
            <a:picLocks noChangeAspect="1"/>
          </p:cNvPicPr>
          <p:nvPr/>
        </p:nvPicPr>
        <p:blipFill>
          <a:blip r:embed="rId7"/>
          <a:stretch>
            <a:fillRect/>
          </a:stretch>
        </p:blipFill>
        <p:spPr>
          <a:xfrm>
            <a:off x="1329179" y="2902501"/>
            <a:ext cx="6061435" cy="19492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1;p12">
            <a:extLst>
              <a:ext uri="{FF2B5EF4-FFF2-40B4-BE49-F238E27FC236}">
                <a16:creationId xmlns:a16="http://schemas.microsoft.com/office/drawing/2014/main" id="{F6018CA1-13C6-DC82-0E5E-C6560FC58C4D}"/>
              </a:ext>
            </a:extLst>
          </p:cNvPr>
          <p:cNvSpPr txBox="1"/>
          <p:nvPr/>
        </p:nvSpPr>
        <p:spPr>
          <a:xfrm>
            <a:off x="872261" y="156593"/>
            <a:ext cx="7130473" cy="1022622"/>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How can I sign my child up?</a:t>
            </a:r>
            <a:endParaRPr sz="1400" b="0" i="0" u="none" strike="noStrike" cap="none" dirty="0">
              <a:solidFill>
                <a:srgbClr val="000000"/>
              </a:solidFill>
              <a:latin typeface="Arial"/>
              <a:ea typeface="Arial"/>
              <a:cs typeface="Arial"/>
              <a:sym typeface="Arial"/>
            </a:endParaRPr>
          </a:p>
        </p:txBody>
      </p:sp>
      <p:sp>
        <p:nvSpPr>
          <p:cNvPr id="3" name="Google Shape;210;p12">
            <a:extLst>
              <a:ext uri="{FF2B5EF4-FFF2-40B4-BE49-F238E27FC236}">
                <a16:creationId xmlns:a16="http://schemas.microsoft.com/office/drawing/2014/main" id="{7E17BB9A-14A4-E0E5-13C0-091C22459900}"/>
              </a:ext>
            </a:extLst>
          </p:cNvPr>
          <p:cNvSpPr txBox="1"/>
          <p:nvPr/>
        </p:nvSpPr>
        <p:spPr>
          <a:xfrm>
            <a:off x="363465" y="917659"/>
            <a:ext cx="8441170" cy="41893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200" b="0" i="0" u="none" strike="noStrike" cap="none" dirty="0">
                <a:solidFill>
                  <a:srgbClr val="000000"/>
                </a:solidFill>
                <a:latin typeface="Gill Sans" panose="020B0604020202020204" charset="0"/>
                <a:sym typeface="Arial"/>
              </a:rPr>
              <a:t>This will depend on the school, so please contact your child’s school in the first instance. </a:t>
            </a:r>
            <a:endParaRPr lang="en-GB" sz="2200" dirty="0">
              <a:latin typeface="Gill Sans" panose="020B0604020202020204" charset="0"/>
            </a:endParaRPr>
          </a:p>
          <a:p>
            <a:pPr marL="342900" marR="0" lvl="0" indent="-342900" rtl="0">
              <a:lnSpc>
                <a:spcPct val="90000"/>
              </a:lnSpc>
              <a:spcBef>
                <a:spcPts val="0"/>
              </a:spcBef>
              <a:spcAft>
                <a:spcPts val="0"/>
              </a:spcAft>
              <a:buClr>
                <a:schemeClr val="dk1"/>
              </a:buClr>
              <a:buSzPts val="2000"/>
              <a:buFont typeface="Arial" panose="020B0604020202020204" pitchFamily="34" charset="0"/>
              <a:buChar char="•"/>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r>
              <a:rPr lang="en-GB" sz="2200" dirty="0">
                <a:latin typeface="Gill Sans" panose="020B0604020202020204" charset="0"/>
              </a:rPr>
              <a:t>If you are unsure if your child’s school is part of Children’s University, you are welcome to contact Louise via </a:t>
            </a:r>
            <a:r>
              <a:rPr lang="en-GB" sz="2200" dirty="0">
                <a:latin typeface="Gill Sans" panose="020B0604020202020204" charset="0"/>
                <a:hlinkClick r:id="rId2"/>
              </a:rPr>
              <a:t>Bexley.CU@Bexley.gov.uk</a:t>
            </a:r>
            <a:r>
              <a:rPr lang="en-GB" sz="2200" dirty="0">
                <a:latin typeface="Gill Sans" panose="020B0604020202020204" charset="0"/>
              </a:rPr>
              <a:t> </a:t>
            </a: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r>
              <a:rPr lang="en-GB" sz="2200" dirty="0">
                <a:latin typeface="Gill Sans" panose="020B0604020202020204" charset="0"/>
              </a:rPr>
              <a:t>Alternatively, if your child’s school is not a part of London South East Children’s University, you can join a nationwide online subscription with the Children’s University Trust. It is a slightly different offer than what we offer to our schools but is a great way to link with Children’s University if their school is not in a position to do so! </a:t>
            </a: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r>
              <a:rPr lang="en-GB" sz="2200" dirty="0">
                <a:latin typeface="Gill Sans" panose="020B0604020202020204" charset="0"/>
              </a:rPr>
              <a:t>You can find out more on the Children’s University website via this link: </a:t>
            </a:r>
            <a:r>
              <a:rPr lang="en-GB" sz="2200" dirty="0">
                <a:latin typeface="Gill Sans" panose="020B0604020202020204" charset="0"/>
                <a:hlinkClick r:id="rId3"/>
              </a:rPr>
              <a:t>https://www.childrensuniversity.co.uk/childrens-university-online/</a:t>
            </a:r>
            <a:r>
              <a:rPr lang="en-GB" sz="2200" dirty="0">
                <a:latin typeface="Gill Sans" panose="020B0604020202020204" charset="0"/>
              </a:rPr>
              <a:t> </a:t>
            </a: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endParaRPr lang="en-GB" sz="2200" b="0" i="0" u="none" strike="noStrike" cap="none" dirty="0">
              <a:solidFill>
                <a:srgbClr val="000000"/>
              </a:solidFill>
              <a:latin typeface="Gill Sans" panose="020B0604020202020204" charset="0"/>
              <a:sym typeface="Arial"/>
            </a:endParaRPr>
          </a:p>
        </p:txBody>
      </p:sp>
      <p:pic>
        <p:nvPicPr>
          <p:cNvPr id="4" name="Google Shape;212;p12"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a:extLst>
              <a:ext uri="{FF2B5EF4-FFF2-40B4-BE49-F238E27FC236}">
                <a16:creationId xmlns:a16="http://schemas.microsoft.com/office/drawing/2014/main" id="{E226344B-7818-C64C-8F6E-2C3BFD11EFB3}"/>
              </a:ext>
            </a:extLst>
          </p:cNvPr>
          <p:cNvPicPr preferRelativeResize="0"/>
          <p:nvPr/>
        </p:nvPicPr>
        <p:blipFill rotWithShape="1">
          <a:blip r:embed="rId4">
            <a:alphaModFix/>
          </a:blip>
          <a:srcRect/>
          <a:stretch/>
        </p:blipFill>
        <p:spPr>
          <a:xfrm>
            <a:off x="363465" y="5731587"/>
            <a:ext cx="1768301" cy="1022448"/>
          </a:xfrm>
          <a:prstGeom prst="rect">
            <a:avLst/>
          </a:prstGeom>
          <a:noFill/>
          <a:ln>
            <a:noFill/>
          </a:ln>
        </p:spPr>
      </p:pic>
    </p:spTree>
    <p:extLst>
      <p:ext uri="{BB962C8B-B14F-4D97-AF65-F5344CB8AC3E}">
        <p14:creationId xmlns:p14="http://schemas.microsoft.com/office/powerpoint/2010/main" val="6326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p:nvPr/>
        </p:nvSpPr>
        <p:spPr>
          <a:xfrm>
            <a:off x="577272" y="1360718"/>
            <a:ext cx="7989455" cy="41893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200" b="0" i="0" u="none" strike="noStrike" cap="none" dirty="0">
                <a:solidFill>
                  <a:srgbClr val="000000"/>
                </a:solidFill>
                <a:latin typeface="Gill Sans" panose="020B0604020202020204" charset="0"/>
                <a:sym typeface="Arial"/>
              </a:rPr>
              <a:t>One of the best ways you can get involved and keep up-to-date is by signing up to our Mailing List and following us on social media. </a:t>
            </a:r>
          </a:p>
          <a:p>
            <a:pPr marL="0" marR="0" lvl="0" indent="0" algn="ctr" rtl="0">
              <a:lnSpc>
                <a:spcPct val="90000"/>
              </a:lnSpc>
              <a:spcBef>
                <a:spcPts val="0"/>
              </a:spcBef>
              <a:spcAft>
                <a:spcPts val="0"/>
              </a:spcAft>
              <a:buClr>
                <a:schemeClr val="dk1"/>
              </a:buClr>
              <a:buSzPts val="2000"/>
              <a:buFont typeface="Arial"/>
              <a:buNone/>
            </a:pPr>
            <a:endParaRPr lang="en-GB" sz="2200" b="0" i="0" u="none" strike="noStrike" cap="none" dirty="0">
              <a:solidFill>
                <a:srgbClr val="000000"/>
              </a:solidFill>
              <a:latin typeface="Gill Sans" panose="020B0604020202020204" charset="0"/>
              <a:sym typeface="Arial"/>
            </a:endParaRPr>
          </a:p>
          <a:p>
            <a:pPr marL="0" marR="0" lvl="0" indent="0" algn="ctr" rtl="0">
              <a:lnSpc>
                <a:spcPct val="90000"/>
              </a:lnSpc>
              <a:spcBef>
                <a:spcPts val="0"/>
              </a:spcBef>
              <a:spcAft>
                <a:spcPts val="0"/>
              </a:spcAft>
              <a:buClr>
                <a:schemeClr val="dk1"/>
              </a:buClr>
              <a:buSzPts val="2000"/>
              <a:buFont typeface="Arial"/>
              <a:buNone/>
            </a:pPr>
            <a:r>
              <a:rPr lang="en-GB" sz="2200" dirty="0">
                <a:latin typeface="Gill Sans" panose="020B0604020202020204" charset="0"/>
              </a:rPr>
              <a:t>By signing up to the Mailing List, you will be sent the challenges directly each month as well as being the first to find out about special events and news! </a:t>
            </a:r>
            <a:endParaRPr lang="en-GB" sz="2200" b="0" i="0" u="none" strike="noStrike" cap="none" dirty="0">
              <a:solidFill>
                <a:srgbClr val="000000"/>
              </a:solidFill>
              <a:latin typeface="Gill Sans" panose="020B0604020202020204" charset="0"/>
              <a:sym typeface="Arial"/>
            </a:endParaRP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r>
              <a:rPr lang="en-GB" sz="2200" dirty="0">
                <a:latin typeface="Gill Sans" panose="020B0604020202020204" charset="0"/>
              </a:rPr>
              <a:t>You can do this via a short Google Form on our Google Drive.</a:t>
            </a: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endParaRPr lang="en-GB" sz="2200" dirty="0">
              <a:latin typeface="Gill Sans" panose="020B0604020202020204" charset="0"/>
            </a:endParaRPr>
          </a:p>
          <a:p>
            <a:pPr marL="0" marR="0" lvl="0" indent="0" algn="ctr" rtl="0">
              <a:lnSpc>
                <a:spcPct val="90000"/>
              </a:lnSpc>
              <a:spcBef>
                <a:spcPts val="0"/>
              </a:spcBef>
              <a:spcAft>
                <a:spcPts val="0"/>
              </a:spcAft>
              <a:buClr>
                <a:schemeClr val="dk1"/>
              </a:buClr>
              <a:buSzPts val="2000"/>
              <a:buFont typeface="Arial"/>
              <a:buNone/>
            </a:pPr>
            <a:endParaRPr lang="en-GB" sz="2200" b="0" i="0" u="none" strike="noStrike" cap="none" dirty="0">
              <a:solidFill>
                <a:srgbClr val="000000"/>
              </a:solidFill>
              <a:latin typeface="Gill Sans" panose="020B0604020202020204" charset="0"/>
              <a:sym typeface="Arial"/>
            </a:endParaRPr>
          </a:p>
        </p:txBody>
      </p:sp>
      <p:sp>
        <p:nvSpPr>
          <p:cNvPr id="211" name="Google Shape;211;p12"/>
          <p:cNvSpPr txBox="1"/>
          <p:nvPr/>
        </p:nvSpPr>
        <p:spPr>
          <a:xfrm>
            <a:off x="900542" y="451218"/>
            <a:ext cx="7130473" cy="1022622"/>
          </a:xfrm>
          <a:prstGeom prst="rect">
            <a:avLst/>
          </a:prstGeom>
          <a:noFill/>
          <a:ln>
            <a:noFill/>
          </a:ln>
        </p:spPr>
        <p:txBody>
          <a:bodyPr spcFirstLastPara="1" wrap="square" lIns="91425" tIns="45700" rIns="91425" bIns="45700" anchor="t" anchorCtr="0">
            <a:normAutofit fontScale="92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How can I keep up to date?</a:t>
            </a:r>
            <a:endParaRPr sz="1400" b="0" i="0" u="none" strike="noStrike" cap="none" dirty="0">
              <a:solidFill>
                <a:srgbClr val="000000"/>
              </a:solidFill>
              <a:latin typeface="Arial"/>
              <a:ea typeface="Arial"/>
              <a:cs typeface="Arial"/>
              <a:sym typeface="Arial"/>
            </a:endParaRPr>
          </a:p>
        </p:txBody>
      </p:sp>
      <p:pic>
        <p:nvPicPr>
          <p:cNvPr id="212" name="Google Shape;212;p12"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363465" y="5731587"/>
            <a:ext cx="1768301" cy="1022448"/>
          </a:xfrm>
          <a:prstGeom prst="rect">
            <a:avLst/>
          </a:prstGeom>
          <a:noFill/>
          <a:ln>
            <a:noFill/>
          </a:ln>
        </p:spPr>
      </p:pic>
      <p:pic>
        <p:nvPicPr>
          <p:cNvPr id="4" name="Picture 3">
            <a:extLst>
              <a:ext uri="{FF2B5EF4-FFF2-40B4-BE49-F238E27FC236}">
                <a16:creationId xmlns:a16="http://schemas.microsoft.com/office/drawing/2014/main" id="{C251ACF8-4B3D-453C-96CA-AB13D1D359D0}"/>
              </a:ext>
            </a:extLst>
          </p:cNvPr>
          <p:cNvPicPr>
            <a:picLocks noChangeAspect="1"/>
          </p:cNvPicPr>
          <p:nvPr/>
        </p:nvPicPr>
        <p:blipFill>
          <a:blip r:embed="rId4"/>
          <a:stretch>
            <a:fillRect/>
          </a:stretch>
        </p:blipFill>
        <p:spPr>
          <a:xfrm>
            <a:off x="3330165" y="3842247"/>
            <a:ext cx="2483668" cy="2492475"/>
          </a:xfrm>
          <a:prstGeom prst="rect">
            <a:avLst/>
          </a:prstGeom>
        </p:spPr>
      </p:pic>
    </p:spTree>
    <p:extLst>
      <p:ext uri="{BB962C8B-B14F-4D97-AF65-F5344CB8AC3E}">
        <p14:creationId xmlns:p14="http://schemas.microsoft.com/office/powerpoint/2010/main" val="102300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3578" y="365126"/>
            <a:ext cx="7941772"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Gill Sans MT" panose="020B0502020104020203" pitchFamily="34" charset="0"/>
              </a:rPr>
              <a:t>What is the</a:t>
            </a:r>
          </a:p>
          <a:p>
            <a:pPr algn="ctr"/>
            <a:r>
              <a:rPr lang="en-GB" b="1" dirty="0">
                <a:latin typeface="Gill Sans MT" panose="020B0502020104020203" pitchFamily="34" charset="0"/>
              </a:rPr>
              <a:t>Children’s University? </a:t>
            </a:r>
          </a:p>
        </p:txBody>
      </p:sp>
      <p:sp>
        <p:nvSpPr>
          <p:cNvPr id="3" name="Rectangle 2"/>
          <p:cNvSpPr/>
          <p:nvPr/>
        </p:nvSpPr>
        <p:spPr>
          <a:xfrm>
            <a:off x="729857" y="1821761"/>
            <a:ext cx="7629213" cy="2800767"/>
          </a:xfrm>
          <a:prstGeom prst="rect">
            <a:avLst/>
          </a:prstGeom>
        </p:spPr>
        <p:txBody>
          <a:bodyPr wrap="square">
            <a:spAutoFit/>
          </a:bodyPr>
          <a:lstStyle/>
          <a:p>
            <a:pPr algn="ctr"/>
            <a:r>
              <a:rPr lang="en-GB" sz="2000" dirty="0">
                <a:latin typeface="Gill Sans" panose="020B0604020202020204" charset="0"/>
              </a:rPr>
              <a:t>By the time a child turns 18, </a:t>
            </a:r>
            <a:r>
              <a:rPr lang="en-GB" sz="2000" dirty="0">
                <a:latin typeface="Gill Sans" panose="020B0604020202020204" charset="0"/>
                <a:hlinkClick r:id="rId2" tooltip="Percentage Of Time Outside The Classroom"/>
              </a:rPr>
              <a:t>they will have spent just 9% of their waking life in a classroom</a:t>
            </a:r>
            <a:r>
              <a:rPr lang="en-GB" sz="2000" dirty="0">
                <a:latin typeface="Gill Sans" panose="020B0604020202020204" charset="0"/>
              </a:rPr>
              <a:t>. </a:t>
            </a:r>
          </a:p>
          <a:p>
            <a:pPr algn="ctr"/>
            <a:endParaRPr lang="en-GB" sz="2000" dirty="0">
              <a:latin typeface="Gill Sans" panose="020B0604020202020204" charset="0"/>
            </a:endParaRPr>
          </a:p>
          <a:p>
            <a:pPr algn="ctr"/>
            <a:r>
              <a:rPr lang="en-GB" sz="2000" dirty="0">
                <a:latin typeface="Gill Sans" panose="020B0604020202020204" charset="0"/>
              </a:rPr>
              <a:t>Children’s University is about making the most of the remaining 91%!</a:t>
            </a:r>
          </a:p>
          <a:p>
            <a:pPr algn="ctr"/>
            <a:endParaRPr lang="en-GB" sz="2000" dirty="0">
              <a:latin typeface="Gill Sans" panose="020B0604020202020204" charset="0"/>
            </a:endParaRPr>
          </a:p>
          <a:p>
            <a:pPr algn="ctr"/>
            <a:r>
              <a:rPr lang="en-GB" sz="2000" dirty="0">
                <a:latin typeface="Gill Sans" panose="020B0604020202020204" charset="0"/>
              </a:rPr>
              <a:t>We reward children and young people aged 5-14 (primary and secondary aged children and young people) for taking part in Learning Outside the Classroom and extra-curricular activities. </a:t>
            </a:r>
          </a:p>
          <a:p>
            <a:pPr algn="ctr"/>
            <a:endParaRPr lang="en-GB" sz="1600" dirty="0">
              <a:latin typeface="Gill Sans" panose="020B0604020202020204" charset="0"/>
            </a:endParaRPr>
          </a:p>
        </p:txBody>
      </p:sp>
      <p:pic>
        <p:nvPicPr>
          <p:cNvPr id="5" name="Picture 4"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60" y="4508502"/>
            <a:ext cx="1658641" cy="95904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628650" y="78767"/>
            <a:ext cx="7886700" cy="7201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Gill Sans"/>
              <a:buNone/>
            </a:pPr>
            <a:r>
              <a:rPr lang="en-GB" sz="4000">
                <a:latin typeface="Gill Sans"/>
                <a:ea typeface="Gill Sans"/>
                <a:cs typeface="Gill Sans"/>
                <a:sym typeface="Gill Sans"/>
              </a:rPr>
              <a:t>FAQs</a:t>
            </a:r>
            <a:endParaRPr/>
          </a:p>
        </p:txBody>
      </p:sp>
      <p:sp>
        <p:nvSpPr>
          <p:cNvPr id="219" name="Google Shape;219;p13"/>
          <p:cNvSpPr txBox="1">
            <a:spLocks noGrp="1"/>
          </p:cNvSpPr>
          <p:nvPr>
            <p:ph type="body" idx="1"/>
          </p:nvPr>
        </p:nvSpPr>
        <p:spPr>
          <a:xfrm>
            <a:off x="628650" y="798926"/>
            <a:ext cx="7796259" cy="52601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latin typeface="Gill Sans"/>
                <a:ea typeface="Gill Sans"/>
                <a:cs typeface="Gill Sans"/>
                <a:sym typeface="Gill Sans"/>
              </a:rPr>
              <a:t>What happens if my child completes an activity but doesn’t have a passport with them?</a:t>
            </a:r>
            <a:endParaRPr/>
          </a:p>
          <a:p>
            <a:pPr marL="685800" lvl="1" indent="-228600" algn="l" rtl="0">
              <a:lnSpc>
                <a:spcPct val="90000"/>
              </a:lnSpc>
              <a:spcBef>
                <a:spcPts val="500"/>
              </a:spcBef>
              <a:spcAft>
                <a:spcPts val="0"/>
              </a:spcAft>
              <a:buClr>
                <a:schemeClr val="dk1"/>
              </a:buClr>
              <a:buSzPts val="1600"/>
              <a:buChar char="•"/>
            </a:pPr>
            <a:r>
              <a:rPr lang="en-GB" sz="1600">
                <a:latin typeface="Gill Sans"/>
                <a:ea typeface="Gill Sans"/>
                <a:cs typeface="Gill Sans"/>
                <a:sym typeface="Gill Sans"/>
              </a:rPr>
              <a:t>If your doesn’t have their passport, they can ask the Learning Destination to fill out a Learning Credit Slip, which can be attached to their passport.  </a:t>
            </a:r>
            <a:endParaRPr/>
          </a:p>
          <a:p>
            <a:pPr marL="685800" lvl="1" indent="-228600" algn="l" rtl="0">
              <a:lnSpc>
                <a:spcPct val="90000"/>
              </a:lnSpc>
              <a:spcBef>
                <a:spcPts val="500"/>
              </a:spcBef>
              <a:spcAft>
                <a:spcPts val="0"/>
              </a:spcAft>
              <a:buClr>
                <a:schemeClr val="dk1"/>
              </a:buClr>
              <a:buSzPts val="1600"/>
              <a:buChar char="•"/>
            </a:pPr>
            <a:r>
              <a:rPr lang="en-GB" sz="1600">
                <a:latin typeface="Gill Sans"/>
                <a:ea typeface="Gill Sans"/>
                <a:cs typeface="Gill Sans"/>
                <a:sym typeface="Gill Sans"/>
              </a:rPr>
              <a:t>These have been emailed out to all Learning Destinations are also available on the Google Drive: </a:t>
            </a:r>
            <a:r>
              <a:rPr lang="en-GB" sz="1600" u="sng">
                <a:solidFill>
                  <a:schemeClr val="hlink"/>
                </a:solidFill>
                <a:latin typeface="Gill Sans"/>
                <a:ea typeface="Gill Sans"/>
                <a:cs typeface="Gill Sans"/>
                <a:sym typeface="Gill Sans"/>
                <a:hlinkClick r:id="rId3"/>
              </a:rPr>
              <a:t>https://drive.google.com/file/d/179CiSpKaCmKNYj-tQgS4fEzz4hdN0qE7/view?usp=sharing</a:t>
            </a:r>
            <a:r>
              <a:rPr lang="en-GB" sz="1600">
                <a:latin typeface="Gill Sans"/>
                <a:ea typeface="Gill Sans"/>
                <a:cs typeface="Gill Sans"/>
                <a:sym typeface="Gill Sans"/>
              </a:rPr>
              <a:t>  </a:t>
            </a:r>
            <a:endParaRPr/>
          </a:p>
          <a:p>
            <a:pPr marL="228600" lvl="0" indent="-228600" algn="l" rtl="0">
              <a:lnSpc>
                <a:spcPct val="90000"/>
              </a:lnSpc>
              <a:spcBef>
                <a:spcPts val="1000"/>
              </a:spcBef>
              <a:spcAft>
                <a:spcPts val="0"/>
              </a:spcAft>
              <a:buClr>
                <a:schemeClr val="dk1"/>
              </a:buClr>
              <a:buSzPts val="2000"/>
              <a:buChar char="•"/>
            </a:pPr>
            <a:r>
              <a:rPr lang="en-GB" sz="2000">
                <a:latin typeface="Gill Sans"/>
                <a:ea typeface="Gill Sans"/>
                <a:cs typeface="Gill Sans"/>
                <a:sym typeface="Gill Sans"/>
              </a:rPr>
              <a:t>Do I have to pay all the activities for my child to get stamps?</a:t>
            </a:r>
            <a:endParaRPr/>
          </a:p>
          <a:p>
            <a:pPr marL="685800" lvl="1" indent="-228600" algn="l" rtl="0">
              <a:lnSpc>
                <a:spcPct val="90000"/>
              </a:lnSpc>
              <a:spcBef>
                <a:spcPts val="500"/>
              </a:spcBef>
              <a:spcAft>
                <a:spcPts val="0"/>
              </a:spcAft>
              <a:buClr>
                <a:schemeClr val="dk1"/>
              </a:buClr>
              <a:buSzPts val="1600"/>
              <a:buChar char="•"/>
            </a:pPr>
            <a:r>
              <a:rPr lang="en-GB" sz="1600">
                <a:latin typeface="Gill Sans"/>
                <a:ea typeface="Gill Sans"/>
                <a:cs typeface="Gill Sans"/>
                <a:sym typeface="Gill Sans"/>
              </a:rPr>
              <a:t>We are always looking for ways in which your child can earn stamps at low or no-cost. Activities such as our challenges and the Virtual Club activities do not cost anything but if you attend sessions at our Learning Destinations, then you will pay in the same way that you would if your child wasn’t a part of Children’s University. </a:t>
            </a:r>
            <a:endParaRPr/>
          </a:p>
          <a:p>
            <a:pPr marL="228600" lvl="0" indent="-228600" algn="l" rtl="0">
              <a:lnSpc>
                <a:spcPct val="90000"/>
              </a:lnSpc>
              <a:spcBef>
                <a:spcPts val="1000"/>
              </a:spcBef>
              <a:spcAft>
                <a:spcPts val="0"/>
              </a:spcAft>
              <a:buClr>
                <a:schemeClr val="dk1"/>
              </a:buClr>
              <a:buSzPts val="2000"/>
              <a:buChar char="•"/>
            </a:pPr>
            <a:r>
              <a:rPr lang="en-GB" sz="2000">
                <a:latin typeface="Gill Sans"/>
                <a:ea typeface="Gill Sans"/>
                <a:cs typeface="Gill Sans"/>
                <a:sym typeface="Gill Sans"/>
              </a:rPr>
              <a:t>Do I have to pay for my child to attend the graduation?</a:t>
            </a:r>
            <a:endParaRPr/>
          </a:p>
          <a:p>
            <a:pPr marL="685800" lvl="1" indent="-228600" algn="l" rtl="0">
              <a:lnSpc>
                <a:spcPct val="90000"/>
              </a:lnSpc>
              <a:spcBef>
                <a:spcPts val="500"/>
              </a:spcBef>
              <a:spcAft>
                <a:spcPts val="0"/>
              </a:spcAft>
              <a:buClr>
                <a:schemeClr val="dk1"/>
              </a:buClr>
              <a:buSzPts val="1600"/>
              <a:buChar char="•"/>
            </a:pPr>
            <a:r>
              <a:rPr lang="en-GB" sz="1600">
                <a:latin typeface="Gill Sans"/>
                <a:ea typeface="Gill Sans"/>
                <a:cs typeface="Gill Sans"/>
                <a:sym typeface="Gill Sans"/>
              </a:rPr>
              <a:t>Nope! The graduation is free to attend! </a:t>
            </a:r>
            <a:endParaRPr/>
          </a:p>
          <a:p>
            <a:pPr marL="685800" lvl="1" indent="-127000" algn="l" rtl="0">
              <a:lnSpc>
                <a:spcPct val="90000"/>
              </a:lnSpc>
              <a:spcBef>
                <a:spcPts val="500"/>
              </a:spcBef>
              <a:spcAft>
                <a:spcPts val="0"/>
              </a:spcAft>
              <a:buClr>
                <a:schemeClr val="dk1"/>
              </a:buClr>
              <a:buSzPts val="1600"/>
              <a:buNone/>
            </a:pPr>
            <a:endParaRPr sz="1600">
              <a:latin typeface="Gill Sans"/>
              <a:ea typeface="Gill Sans"/>
              <a:cs typeface="Gill Sans"/>
              <a:sym typeface="Gill Sans"/>
            </a:endParaRPr>
          </a:p>
          <a:p>
            <a:pPr marL="457200" lvl="1" indent="0" algn="l" rtl="0">
              <a:lnSpc>
                <a:spcPct val="90000"/>
              </a:lnSpc>
              <a:spcBef>
                <a:spcPts val="500"/>
              </a:spcBef>
              <a:spcAft>
                <a:spcPts val="0"/>
              </a:spcAft>
              <a:buClr>
                <a:schemeClr val="dk1"/>
              </a:buClr>
              <a:buSzPts val="1600"/>
              <a:buNone/>
            </a:pPr>
            <a:endParaRPr sz="1600">
              <a:latin typeface="Gill Sans"/>
              <a:ea typeface="Gill Sans"/>
              <a:cs typeface="Gill Sans"/>
              <a:sym typeface="Gill Sans"/>
            </a:endParaRPr>
          </a:p>
        </p:txBody>
      </p:sp>
      <p:pic>
        <p:nvPicPr>
          <p:cNvPr id="220" name="Google Shape;220;p13"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650989" y="5967279"/>
            <a:ext cx="1404257" cy="8119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17" y="141061"/>
            <a:ext cx="7886700" cy="845365"/>
          </a:xfrm>
        </p:spPr>
        <p:txBody>
          <a:bodyPr>
            <a:normAutofit/>
          </a:bodyPr>
          <a:lstStyle/>
          <a:p>
            <a:pPr algn="ctr"/>
            <a:r>
              <a:rPr lang="en-GB" sz="4000" dirty="0">
                <a:latin typeface="Gill Sans MT" panose="020B0502020104020203" pitchFamily="34" charset="0"/>
              </a:rPr>
              <a:t>FAQs</a:t>
            </a:r>
          </a:p>
        </p:txBody>
      </p:sp>
      <p:sp>
        <p:nvSpPr>
          <p:cNvPr id="3" name="Content Placeholder 2"/>
          <p:cNvSpPr>
            <a:spLocks noGrp="1"/>
          </p:cNvSpPr>
          <p:nvPr>
            <p:ph idx="1"/>
          </p:nvPr>
        </p:nvSpPr>
        <p:spPr>
          <a:xfrm>
            <a:off x="254524" y="879894"/>
            <a:ext cx="8800722" cy="4553240"/>
          </a:xfrm>
        </p:spPr>
        <p:txBody>
          <a:bodyPr>
            <a:normAutofit/>
          </a:bodyPr>
          <a:lstStyle/>
          <a:p>
            <a:r>
              <a:rPr lang="en-GB" sz="2000" dirty="0">
                <a:latin typeface="Gill Sans MT" panose="020B0502020104020203" pitchFamily="34" charset="0"/>
              </a:rPr>
              <a:t>Can my child earn stamps doing activities or clubs that aren’t Learning Destinations?? </a:t>
            </a:r>
          </a:p>
          <a:p>
            <a:pPr lvl="1"/>
            <a:r>
              <a:rPr lang="en-GB" sz="1600" dirty="0">
                <a:latin typeface="Gill Sans MT" panose="020B0502020104020203" pitchFamily="34" charset="0"/>
              </a:rPr>
              <a:t>Unfortunately not, as there is a validation process that we go through with all Learning Destinations to ensure they meet our requirements and . There is a “</a:t>
            </a:r>
            <a:r>
              <a:rPr lang="en-GB" sz="1600" dirty="0">
                <a:latin typeface="Gill Sans MT" panose="020B0502020104020203" pitchFamily="34" charset="0"/>
                <a:hlinkClick r:id="rId2" action="ppaction://hlinkfile"/>
              </a:rPr>
              <a:t>Nomination for a new Learning Destination form</a:t>
            </a:r>
            <a:r>
              <a:rPr lang="en-GB" sz="1600" dirty="0">
                <a:latin typeface="Gill Sans MT" panose="020B0502020104020203" pitchFamily="34" charset="0"/>
              </a:rPr>
              <a:t>” on the Google Drive which enables pupils to ask their clubs to fill it in and get in contact with me, but please don’t stamp the passport if it has not been validated as this is an important part of our safeguarding policy and process. </a:t>
            </a:r>
          </a:p>
          <a:p>
            <a:r>
              <a:rPr lang="en-GB" sz="2000" dirty="0">
                <a:latin typeface="Gill Sans MT" panose="020B0502020104020203" pitchFamily="34" charset="0"/>
              </a:rPr>
              <a:t>Can I backdate stamps for activities earned prior to joining CU? </a:t>
            </a:r>
          </a:p>
          <a:p>
            <a:pPr lvl="1"/>
            <a:r>
              <a:rPr lang="en-GB" sz="1600" dirty="0">
                <a:latin typeface="Gill Sans MT" panose="020B0502020104020203" pitchFamily="34" charset="0"/>
              </a:rPr>
              <a:t>No, unfortunately we cannot backdate stamps for activities earned prior to joining CU. The only exception is for the summer holidays where activities such as the Summer Reading Challenge or CU camps. </a:t>
            </a:r>
          </a:p>
          <a:p>
            <a:r>
              <a:rPr lang="en-GB" sz="2000" dirty="0">
                <a:latin typeface="Gill Sans MT" panose="020B0502020104020203" pitchFamily="34" charset="0"/>
              </a:rPr>
              <a:t>Who can I contact if I need help?</a:t>
            </a:r>
          </a:p>
          <a:p>
            <a:pPr lvl="1"/>
            <a:r>
              <a:rPr lang="en-GB" sz="1600" dirty="0">
                <a:latin typeface="Gill Sans MT" panose="020B0502020104020203" pitchFamily="34" charset="0"/>
              </a:rPr>
              <a:t>Your first contact will be your school’s Children’s University lead, but I am always happy to answer any questions!  </a:t>
            </a:r>
          </a:p>
          <a:p>
            <a:pPr lvl="1"/>
            <a:r>
              <a:rPr lang="en-GB" sz="1600" dirty="0">
                <a:latin typeface="Gill Sans MT" panose="020B0502020104020203" pitchFamily="34" charset="0"/>
              </a:rPr>
              <a:t>The best way to stay up-to-date is to sign up to our Mailing List and to follow us on social media! You can do this on our Google Drive!</a:t>
            </a:r>
          </a:p>
          <a:p>
            <a:pPr lvl="1"/>
            <a:endParaRPr lang="en-GB" sz="1600" dirty="0">
              <a:latin typeface="Gill Sans MT" panose="020B0502020104020203" pitchFamily="34" charset="0"/>
            </a:endParaRPr>
          </a:p>
          <a:p>
            <a:pPr lvl="1"/>
            <a:endParaRPr lang="en-GB" sz="1600" dirty="0">
              <a:latin typeface="Gill Sans MT" panose="020B0502020104020203" pitchFamily="34" charset="0"/>
            </a:endParaRPr>
          </a:p>
        </p:txBody>
      </p:sp>
      <p:pic>
        <p:nvPicPr>
          <p:cNvPr id="4" name="Picture 3"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a:extLst>
              <a:ext uri="{FF2B5EF4-FFF2-40B4-BE49-F238E27FC236}">
                <a16:creationId xmlns:a16="http://schemas.microsoft.com/office/drawing/2014/main" id="{35428A9C-E6FA-4B67-BB52-588A475EA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989" y="5967279"/>
            <a:ext cx="1404257" cy="81195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6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C49F-73D0-9520-5838-3C8EB6D8D8A4}"/>
              </a:ext>
            </a:extLst>
          </p:cNvPr>
          <p:cNvSpPr>
            <a:spLocks noGrp="1"/>
          </p:cNvSpPr>
          <p:nvPr>
            <p:ph type="title"/>
          </p:nvPr>
        </p:nvSpPr>
        <p:spPr>
          <a:xfrm>
            <a:off x="515529" y="1496342"/>
            <a:ext cx="7886700" cy="1325563"/>
          </a:xfrm>
        </p:spPr>
        <p:txBody>
          <a:bodyPr/>
          <a:lstStyle/>
          <a:p>
            <a:pPr algn="ctr"/>
            <a:r>
              <a:rPr lang="en-GB" b="1" dirty="0"/>
              <a:t>Here are details of how to use Children’s University Online…</a:t>
            </a:r>
          </a:p>
        </p:txBody>
      </p:sp>
    </p:spTree>
    <p:extLst>
      <p:ext uri="{BB962C8B-B14F-4D97-AF65-F5344CB8AC3E}">
        <p14:creationId xmlns:p14="http://schemas.microsoft.com/office/powerpoint/2010/main" val="255934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573578" y="365126"/>
            <a:ext cx="7941772" cy="1325563"/>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A guide to using Children’s University Online (CU Online)</a:t>
            </a: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791579" y="1619985"/>
            <a:ext cx="7629213" cy="36933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CU Online is a fantastic system that allows you to track your progress with Children’s University and see which categories and skills you are developing by logging your hours!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Whenever you take part in a validated activity at a Learning Destination, you will need to get your passport stamped (as normal) but you will also be given a code, consisting of a colour and four numbers, for example, “Red 4321”.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 can then log onto your CU Online account and log your hours.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At the end of each academic year, we will use CU Online to see who is eligible to graduate! It is important that all hours have been logged by the time the report is created via CU Online, so please remember to log their hours as soon as possible! </a:t>
            </a:r>
            <a:endParaRPr sz="1400" b="0" i="0" u="none" strike="noStrike" cap="none" dirty="0">
              <a:solidFill>
                <a:srgbClr val="000000"/>
              </a:solidFill>
              <a:latin typeface="Arial"/>
              <a:ea typeface="Arial"/>
              <a:cs typeface="Arial"/>
              <a:sym typeface="Arial"/>
            </a:endParaRPr>
          </a:p>
        </p:txBody>
      </p:sp>
      <p:pic>
        <p:nvPicPr>
          <p:cNvPr id="103" name="Google Shape;103;p2"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840463" y="6054738"/>
            <a:ext cx="1160658" cy="6711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573578" y="193684"/>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How to log on</a:t>
            </a:r>
            <a:endParaRPr sz="1400" b="0" i="0" u="none" strike="noStrike" cap="none" dirty="0">
              <a:solidFill>
                <a:srgbClr val="000000"/>
              </a:solidFill>
              <a:latin typeface="Arial"/>
              <a:ea typeface="Arial"/>
              <a:cs typeface="Arial"/>
              <a:sym typeface="Arial"/>
            </a:endParaRPr>
          </a:p>
        </p:txBody>
      </p:sp>
      <p:sp>
        <p:nvSpPr>
          <p:cNvPr id="109" name="Google Shape;109;p3"/>
          <p:cNvSpPr/>
          <p:nvPr/>
        </p:nvSpPr>
        <p:spPr>
          <a:xfrm>
            <a:off x="111799" y="1000459"/>
            <a:ext cx="8386040" cy="50782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Go to </a:t>
            </a:r>
            <a:r>
              <a:rPr lang="en-GB" sz="1800" u="sng" dirty="0">
                <a:solidFill>
                  <a:schemeClr val="dk1"/>
                </a:solidFill>
                <a:latin typeface="Gill Sans"/>
                <a:ea typeface="Gill Sans"/>
                <a:cs typeface="Gill Sans"/>
                <a:sym typeface="Gill Sans"/>
                <a:hlinkClick r:id="rId3"/>
              </a:rPr>
              <a:t>https://www.childrensuniversity.co.uk</a:t>
            </a:r>
            <a:r>
              <a:rPr lang="en-GB" sz="1800" u="sng" dirty="0">
                <a:solidFill>
                  <a:schemeClr val="dk1"/>
                </a:solidFill>
                <a:latin typeface="Gill Sans"/>
                <a:ea typeface="Gill Sans"/>
                <a:cs typeface="Gill Sans"/>
                <a:sym typeface="Gill Sans"/>
              </a:rPr>
              <a:t> </a:t>
            </a:r>
            <a:r>
              <a:rPr lang="en-GB" sz="1800" b="0" i="0" u="none" strike="noStrike" cap="none" dirty="0">
                <a:solidFill>
                  <a:schemeClr val="dk1"/>
                </a:solidFill>
                <a:latin typeface="Gill Sans"/>
                <a:ea typeface="Gill Sans"/>
                <a:cs typeface="Gill Sans"/>
                <a:sym typeface="Gill Sans"/>
              </a:rPr>
              <a:t>and click “login” then “login as child” from the drop-down menu.</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algn="ctr">
              <a:buSzPts val="1800"/>
            </a:pPr>
            <a:r>
              <a:rPr lang="en-GB" sz="1800" b="0" i="0" u="none" strike="noStrike" cap="none" dirty="0">
                <a:solidFill>
                  <a:schemeClr val="dk1"/>
                </a:solidFill>
                <a:latin typeface="Gill Sans"/>
                <a:ea typeface="Arial"/>
                <a:cs typeface="Arial"/>
                <a:sym typeface="Gill Sans"/>
              </a:rPr>
              <a:t>If you search via Google, please do not click on the “login” option as </a:t>
            </a:r>
            <a:r>
              <a:rPr lang="en-GB" sz="1800" dirty="0">
                <a:solidFill>
                  <a:schemeClr val="dk1"/>
                </a:solidFill>
                <a:latin typeface="Gill Sans"/>
                <a:sym typeface="Gill Sans"/>
              </a:rPr>
              <a:t>the link doesn’t work and we can’t seem to have it taken down! The best way is to go via the Children’s University website, as shown above. </a:t>
            </a:r>
          </a:p>
          <a:p>
            <a:pPr algn="ctr">
              <a:buSzPts val="1800"/>
            </a:pPr>
            <a:endParaRPr lang="en-GB" sz="1800" b="0" i="0" u="none" strike="noStrike" cap="none" dirty="0">
              <a:solidFill>
                <a:schemeClr val="dk1"/>
              </a:solidFill>
              <a:latin typeface="Gill Sans"/>
              <a:ea typeface="Arial"/>
              <a:cs typeface="Arial"/>
              <a:sym typeface="Gill Sans"/>
            </a:endParaRPr>
          </a:p>
          <a:p>
            <a:pPr algn="ctr">
              <a:buSzPts val="1800"/>
            </a:pPr>
            <a:r>
              <a:rPr lang="en-GB" sz="1800" dirty="0">
                <a:solidFill>
                  <a:schemeClr val="dk1"/>
                </a:solidFill>
                <a:latin typeface="Gill Sans"/>
                <a:sym typeface="Gill Sans"/>
              </a:rPr>
              <a:t>Please also check that you are logging in as a child, not a parent or teacher as your child’s login details won’t work if you try logging in with them. </a:t>
            </a:r>
            <a:endParaRPr lang="en-GB"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10" name="Google Shape;110;p3"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808421" y="6078732"/>
            <a:ext cx="1160658" cy="671104"/>
          </a:xfrm>
          <a:prstGeom prst="rect">
            <a:avLst/>
          </a:prstGeom>
          <a:noFill/>
          <a:ln>
            <a:noFill/>
          </a:ln>
        </p:spPr>
      </p:pic>
      <p:pic>
        <p:nvPicPr>
          <p:cNvPr id="111" name="Google Shape;111;p3"/>
          <p:cNvPicPr preferRelativeResize="0"/>
          <p:nvPr/>
        </p:nvPicPr>
        <p:blipFill rotWithShape="1">
          <a:blip r:embed="rId5">
            <a:alphaModFix/>
          </a:blip>
          <a:srcRect/>
          <a:stretch/>
        </p:blipFill>
        <p:spPr>
          <a:xfrm>
            <a:off x="1428915" y="1734533"/>
            <a:ext cx="5751808" cy="2199554"/>
          </a:xfrm>
          <a:prstGeom prst="rect">
            <a:avLst/>
          </a:prstGeom>
          <a:noFill/>
          <a:ln>
            <a:noFill/>
          </a:ln>
        </p:spPr>
      </p:pic>
      <p:cxnSp>
        <p:nvCxnSpPr>
          <p:cNvPr id="112" name="Google Shape;112;p3"/>
          <p:cNvCxnSpPr>
            <a:cxnSpLocks/>
          </p:cNvCxnSpPr>
          <p:nvPr/>
        </p:nvCxnSpPr>
        <p:spPr>
          <a:xfrm>
            <a:off x="5580668" y="1470581"/>
            <a:ext cx="1174114" cy="739625"/>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559835" y="112762"/>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Logging on</a:t>
            </a:r>
            <a:endParaRPr sz="1400" b="0" i="0" u="none" strike="noStrike" cap="none" dirty="0">
              <a:solidFill>
                <a:srgbClr val="000000"/>
              </a:solidFill>
              <a:latin typeface="Arial"/>
              <a:ea typeface="Arial"/>
              <a:cs typeface="Arial"/>
              <a:sym typeface="Arial"/>
            </a:endParaRPr>
          </a:p>
        </p:txBody>
      </p:sp>
      <p:sp>
        <p:nvSpPr>
          <p:cNvPr id="118" name="Google Shape;118;p4"/>
          <p:cNvSpPr/>
          <p:nvPr/>
        </p:nvSpPr>
        <p:spPr>
          <a:xfrm>
            <a:off x="642393" y="902181"/>
            <a:ext cx="8124535" cy="4247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Your child will be given their login card from their school. If you lose this, please contact them the school to re-issue as Louise from Children’s University is unable to do this.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Please login using the details on your login card. It is very case sensitive, so please copy it EXACTLY as it is on the card. </a:t>
            </a:r>
            <a:r>
              <a:rPr lang="en-GB" sz="1800" dirty="0">
                <a:solidFill>
                  <a:schemeClr val="dk1"/>
                </a:solidFill>
                <a:latin typeface="Gill Sans"/>
                <a:ea typeface="Gill Sans"/>
                <a:cs typeface="Gill Sans"/>
                <a:sym typeface="Gill Sans"/>
              </a:rPr>
              <a:t>You can also scan the QR code on the back to quickly access the logging in page! </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  </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p:txBody>
      </p:sp>
      <p:pic>
        <p:nvPicPr>
          <p:cNvPr id="119" name="Google Shape;119;p4"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3" name="Picture 2">
            <a:extLst>
              <a:ext uri="{FF2B5EF4-FFF2-40B4-BE49-F238E27FC236}">
                <a16:creationId xmlns:a16="http://schemas.microsoft.com/office/drawing/2014/main" id="{8BB20B9C-6E25-822D-D6F0-20CF4F53A593}"/>
              </a:ext>
            </a:extLst>
          </p:cNvPr>
          <p:cNvPicPr>
            <a:picLocks noChangeAspect="1"/>
          </p:cNvPicPr>
          <p:nvPr/>
        </p:nvPicPr>
        <p:blipFill>
          <a:blip r:embed="rId4"/>
          <a:stretch>
            <a:fillRect/>
          </a:stretch>
        </p:blipFill>
        <p:spPr>
          <a:xfrm>
            <a:off x="911402" y="2710452"/>
            <a:ext cx="3524250" cy="2362200"/>
          </a:xfrm>
          <a:prstGeom prst="rect">
            <a:avLst/>
          </a:prstGeom>
        </p:spPr>
      </p:pic>
      <p:pic>
        <p:nvPicPr>
          <p:cNvPr id="5" name="Picture 4">
            <a:extLst>
              <a:ext uri="{FF2B5EF4-FFF2-40B4-BE49-F238E27FC236}">
                <a16:creationId xmlns:a16="http://schemas.microsoft.com/office/drawing/2014/main" id="{DFA2F4FC-EE2B-9F02-6599-0150198B9843}"/>
              </a:ext>
            </a:extLst>
          </p:cNvPr>
          <p:cNvPicPr>
            <a:picLocks noChangeAspect="1"/>
          </p:cNvPicPr>
          <p:nvPr/>
        </p:nvPicPr>
        <p:blipFill>
          <a:blip r:embed="rId5"/>
          <a:stretch>
            <a:fillRect/>
          </a:stretch>
        </p:blipFill>
        <p:spPr>
          <a:xfrm>
            <a:off x="4704660" y="2729502"/>
            <a:ext cx="3514725" cy="23431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559835" y="112762"/>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Logging on</a:t>
            </a:r>
            <a:endParaRPr sz="1400" b="0" i="0" u="none" strike="noStrike" cap="none" dirty="0">
              <a:solidFill>
                <a:srgbClr val="000000"/>
              </a:solidFill>
              <a:latin typeface="Arial"/>
              <a:ea typeface="Arial"/>
              <a:cs typeface="Arial"/>
              <a:sym typeface="Arial"/>
            </a:endParaRPr>
          </a:p>
        </p:txBody>
      </p:sp>
      <p:sp>
        <p:nvSpPr>
          <p:cNvPr id="118" name="Google Shape;118;p4"/>
          <p:cNvSpPr/>
          <p:nvPr/>
        </p:nvSpPr>
        <p:spPr>
          <a:xfrm>
            <a:off x="129309" y="902181"/>
            <a:ext cx="8802823" cy="4801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Please login using the details on your login card. It is very case sensitive, so please copy it EXACTLY as it is on the card. </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If you have forgotten your password, you can click the “Forgotten your password” button.</a:t>
            </a:r>
          </a:p>
          <a:p>
            <a:pPr algn="ctr">
              <a:buSzPts val="1800"/>
            </a:pPr>
            <a:endParaRPr lang="en-GB" sz="1800" b="0" i="0" u="none" strike="noStrike" cap="none" dirty="0">
              <a:solidFill>
                <a:schemeClr val="dk1"/>
              </a:solidFill>
              <a:latin typeface="Gill Sans"/>
              <a:ea typeface="Gill Sans"/>
              <a:cs typeface="Gill Sans"/>
              <a:sym typeface="Gill Sans"/>
            </a:endParaRPr>
          </a:p>
          <a:p>
            <a:pPr algn="ctr">
              <a:buSzPts val="1800"/>
            </a:pPr>
            <a:r>
              <a:rPr lang="en-GB" sz="1800" b="0" i="0" u="none" strike="noStrike" cap="none" dirty="0">
                <a:solidFill>
                  <a:schemeClr val="dk1"/>
                </a:solidFill>
                <a:latin typeface="Gill Sans"/>
                <a:ea typeface="Gill Sans"/>
                <a:cs typeface="Gill Sans"/>
                <a:sym typeface="Gill Sans"/>
              </a:rPr>
              <a:t>If you want to change your password in the future, that is no problem – just make sure your new password has at least 8 characters, including a capital letter and a number. </a:t>
            </a:r>
            <a:endParaRPr lang="en-GB" sz="1800" b="0" i="0" u="none" strike="noStrike" cap="none" dirty="0">
              <a:solidFill>
                <a:srgbClr val="000000"/>
              </a:solidFill>
              <a:latin typeface="Arial"/>
              <a:ea typeface="Arial"/>
              <a:cs typeface="Arial"/>
              <a:sym typeface="Arial"/>
            </a:endParaRPr>
          </a:p>
        </p:txBody>
      </p:sp>
      <p:pic>
        <p:nvPicPr>
          <p:cNvPr id="119" name="Google Shape;119;p4"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120" name="Google Shape;120;p4"/>
          <p:cNvPicPr preferRelativeResize="0"/>
          <p:nvPr/>
        </p:nvPicPr>
        <p:blipFill rotWithShape="1">
          <a:blip r:embed="rId4">
            <a:alphaModFix/>
          </a:blip>
          <a:srcRect t="6127" b="9390"/>
          <a:stretch/>
        </p:blipFill>
        <p:spPr>
          <a:xfrm>
            <a:off x="2482794" y="1850010"/>
            <a:ext cx="4095851" cy="2592372"/>
          </a:xfrm>
          <a:prstGeom prst="rect">
            <a:avLst/>
          </a:prstGeom>
          <a:noFill/>
          <a:ln>
            <a:noFill/>
          </a:ln>
        </p:spPr>
      </p:pic>
    </p:spTree>
    <p:extLst>
      <p:ext uri="{BB962C8B-B14F-4D97-AF65-F5344CB8AC3E}">
        <p14:creationId xmlns:p14="http://schemas.microsoft.com/office/powerpoint/2010/main" val="307560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p:nvPr/>
        </p:nvSpPr>
        <p:spPr>
          <a:xfrm>
            <a:off x="573578" y="112618"/>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Logging on</a:t>
            </a:r>
            <a:endParaRPr sz="1400" b="0" i="0" u="none" strike="noStrike" cap="none" dirty="0">
              <a:solidFill>
                <a:srgbClr val="000000"/>
              </a:solidFill>
              <a:latin typeface="Arial"/>
              <a:ea typeface="Arial"/>
              <a:cs typeface="Arial"/>
              <a:sym typeface="Arial"/>
            </a:endParaRPr>
          </a:p>
        </p:txBody>
      </p:sp>
      <p:sp>
        <p:nvSpPr>
          <p:cNvPr id="126" name="Google Shape;126;p5"/>
          <p:cNvSpPr/>
          <p:nvPr/>
        </p:nvSpPr>
        <p:spPr>
          <a:xfrm>
            <a:off x="129310" y="1154545"/>
            <a:ext cx="8386040" cy="70172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The </a:t>
            </a:r>
            <a:r>
              <a:rPr lang="en-GB" sz="1800" b="0" i="0" u="sng" strike="noStrike" cap="none" dirty="0">
                <a:solidFill>
                  <a:schemeClr val="dk1"/>
                </a:solidFill>
                <a:latin typeface="Gill Sans"/>
                <a:ea typeface="Gill Sans"/>
                <a:cs typeface="Gill Sans"/>
                <a:sym typeface="Gill Sans"/>
              </a:rPr>
              <a:t>very first time </a:t>
            </a:r>
            <a:r>
              <a:rPr lang="en-GB" sz="1800" b="0" i="0" u="none" strike="noStrike" cap="none" dirty="0">
                <a:solidFill>
                  <a:schemeClr val="dk1"/>
                </a:solidFill>
                <a:latin typeface="Gill Sans"/>
                <a:ea typeface="Gill Sans"/>
                <a:cs typeface="Gill Sans"/>
                <a:sym typeface="Gill Sans"/>
              </a:rPr>
              <a:t>you log on, you wil</a:t>
            </a:r>
            <a:r>
              <a:rPr lang="en-GB" sz="1800" dirty="0">
                <a:solidFill>
                  <a:schemeClr val="dk1"/>
                </a:solidFill>
                <a:latin typeface="Gill Sans"/>
                <a:ea typeface="Gill Sans"/>
                <a:cs typeface="Gill Sans"/>
                <a:sym typeface="Gill Sans"/>
              </a:rPr>
              <a:t>l need to re-enter your password (don’t worry – you only need to do this once)</a:t>
            </a:r>
            <a:r>
              <a:rPr lang="en-GB" sz="1800" b="0" i="0" u="none" strike="noStrike" cap="none" dirty="0">
                <a:solidFill>
                  <a:schemeClr val="dk1"/>
                </a:solidFill>
                <a:latin typeface="Gill Sans"/>
                <a:ea typeface="Gill Sans"/>
                <a:cs typeface="Gill Sans"/>
                <a:sym typeface="Gill Sans"/>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27" name="Google Shape;127;p5"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128" name="Google Shape;128;p5"/>
          <p:cNvPicPr preferRelativeResize="0"/>
          <p:nvPr/>
        </p:nvPicPr>
        <p:blipFill rotWithShape="1">
          <a:blip r:embed="rId4">
            <a:alphaModFix/>
          </a:blip>
          <a:srcRect/>
          <a:stretch/>
        </p:blipFill>
        <p:spPr>
          <a:xfrm>
            <a:off x="3693535" y="1917924"/>
            <a:ext cx="4717904" cy="2655320"/>
          </a:xfrm>
          <a:prstGeom prst="rect">
            <a:avLst/>
          </a:prstGeom>
          <a:noFill/>
          <a:ln>
            <a:noFill/>
          </a:ln>
        </p:spPr>
      </p:pic>
      <p:cxnSp>
        <p:nvCxnSpPr>
          <p:cNvPr id="129" name="Google Shape;129;p5"/>
          <p:cNvCxnSpPr/>
          <p:nvPr/>
        </p:nvCxnSpPr>
        <p:spPr>
          <a:xfrm>
            <a:off x="2608604" y="2136880"/>
            <a:ext cx="1084931" cy="1138499"/>
          </a:xfrm>
          <a:prstGeom prst="straightConnector1">
            <a:avLst/>
          </a:prstGeom>
          <a:noFill/>
          <a:ln w="76200" cap="flat" cmpd="sng">
            <a:solidFill>
              <a:srgbClr val="FF0000"/>
            </a:solidFill>
            <a:prstDash val="solid"/>
            <a:miter lim="800000"/>
            <a:headEnd type="none" w="sm" len="sm"/>
            <a:tailEnd type="triangle" w="med" len="med"/>
          </a:ln>
        </p:spPr>
      </p:cxnSp>
      <p:sp>
        <p:nvSpPr>
          <p:cNvPr id="130" name="Google Shape;130;p5"/>
          <p:cNvSpPr txBox="1"/>
          <p:nvPr/>
        </p:nvSpPr>
        <p:spPr>
          <a:xfrm>
            <a:off x="129310" y="1755583"/>
            <a:ext cx="234284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Gill Sans"/>
                <a:ea typeface="Gill Sans"/>
                <a:cs typeface="Gill Sans"/>
                <a:sym typeface="Gill Sans"/>
              </a:rPr>
              <a:t>1. You will need to re-type in the password on your login card.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Gill Sans"/>
                <a:ea typeface="Gill Sans"/>
                <a:cs typeface="Gill Sans"/>
                <a:sym typeface="Gill Sans"/>
              </a:rPr>
              <a:t>Please make sure it matches or it won’t work!</a:t>
            </a:r>
            <a:endParaRPr sz="1800" b="0" i="0" u="none" strike="noStrike" cap="none">
              <a:solidFill>
                <a:schemeClr val="dk1"/>
              </a:solidFill>
              <a:latin typeface="Calibri"/>
              <a:ea typeface="Calibri"/>
              <a:cs typeface="Calibri"/>
              <a:sym typeface="Calibri"/>
            </a:endParaRPr>
          </a:p>
        </p:txBody>
      </p:sp>
      <p:cxnSp>
        <p:nvCxnSpPr>
          <p:cNvPr id="131" name="Google Shape;131;p5"/>
          <p:cNvCxnSpPr>
            <a:cxnSpLocks/>
          </p:cNvCxnSpPr>
          <p:nvPr/>
        </p:nvCxnSpPr>
        <p:spPr>
          <a:xfrm flipH="1" flipV="1">
            <a:off x="4885651" y="4267039"/>
            <a:ext cx="648456" cy="766874"/>
          </a:xfrm>
          <a:prstGeom prst="straightConnector1">
            <a:avLst/>
          </a:prstGeom>
          <a:noFill/>
          <a:ln w="76200" cap="flat" cmpd="sng">
            <a:solidFill>
              <a:srgbClr val="FF0000"/>
            </a:solidFill>
            <a:prstDash val="solid"/>
            <a:miter lim="800000"/>
            <a:headEnd type="none" w="sm" len="sm"/>
            <a:tailEnd type="triangle" w="med" len="med"/>
          </a:ln>
        </p:spPr>
      </p:cxnSp>
      <p:sp>
        <p:nvSpPr>
          <p:cNvPr id="132" name="Google Shape;132;p5"/>
          <p:cNvSpPr txBox="1"/>
          <p:nvPr/>
        </p:nvSpPr>
        <p:spPr>
          <a:xfrm>
            <a:off x="5304174" y="4465052"/>
            <a:ext cx="341956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2. You don’t need to add an email now – you can add this later. </a:t>
            </a:r>
            <a:endParaRPr sz="1800" b="0" i="0" u="none" strike="noStrike" cap="none" dirty="0">
              <a:solidFill>
                <a:schemeClr val="dk1"/>
              </a:solidFill>
              <a:latin typeface="Calibri"/>
              <a:ea typeface="Calibri"/>
              <a:cs typeface="Calibri"/>
              <a:sym typeface="Calibri"/>
            </a:endParaRPr>
          </a:p>
        </p:txBody>
      </p:sp>
      <p:sp>
        <p:nvSpPr>
          <p:cNvPr id="133" name="Google Shape;133;p5"/>
          <p:cNvSpPr txBox="1"/>
          <p:nvPr/>
        </p:nvSpPr>
        <p:spPr>
          <a:xfrm>
            <a:off x="1372525" y="4742010"/>
            <a:ext cx="24721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Gill Sans"/>
                <a:ea typeface="Gill Sans"/>
                <a:cs typeface="Gill Sans"/>
                <a:sym typeface="Gill Sans"/>
              </a:rPr>
              <a:t>3. Now click “send”</a:t>
            </a:r>
            <a:endParaRPr sz="1800" b="0" i="0" u="none" strike="noStrike" cap="none">
              <a:solidFill>
                <a:schemeClr val="dk1"/>
              </a:solidFill>
              <a:latin typeface="Calibri"/>
              <a:ea typeface="Calibri"/>
              <a:cs typeface="Calibri"/>
              <a:sym typeface="Calibri"/>
            </a:endParaRPr>
          </a:p>
        </p:txBody>
      </p:sp>
      <p:cxnSp>
        <p:nvCxnSpPr>
          <p:cNvPr id="134" name="Google Shape;134;p5"/>
          <p:cNvCxnSpPr/>
          <p:nvPr/>
        </p:nvCxnSpPr>
        <p:spPr>
          <a:xfrm rot="10800000" flipH="1">
            <a:off x="3061949" y="4488221"/>
            <a:ext cx="631586" cy="337531"/>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573578" y="109824"/>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Your CU Dashboard</a:t>
            </a: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5828145" y="2438399"/>
            <a:ext cx="2687205" cy="50783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Gill Sans"/>
                <a:ea typeface="Gill Sans"/>
                <a:cs typeface="Gill Sans"/>
                <a:sym typeface="Gill Sans"/>
              </a:rPr>
              <a:t>You will then see your CU Dashboard.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Gill Sans"/>
                <a:ea typeface="Gill Sans"/>
                <a:cs typeface="Gill Sans"/>
                <a:sym typeface="Gill Sans"/>
              </a:rPr>
              <a:t>This holds all the information about your stamps, current graduation level and much more!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pic>
        <p:nvPicPr>
          <p:cNvPr id="141" name="Google Shape;141;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89948" y="6000304"/>
            <a:ext cx="1160658" cy="671104"/>
          </a:xfrm>
          <a:prstGeom prst="rect">
            <a:avLst/>
          </a:prstGeom>
          <a:noFill/>
          <a:ln>
            <a:noFill/>
          </a:ln>
        </p:spPr>
      </p:pic>
      <p:pic>
        <p:nvPicPr>
          <p:cNvPr id="4" name="Picture 3">
            <a:extLst>
              <a:ext uri="{FF2B5EF4-FFF2-40B4-BE49-F238E27FC236}">
                <a16:creationId xmlns:a16="http://schemas.microsoft.com/office/drawing/2014/main" id="{BCA3F5BD-69D1-094B-BBAB-EDAA65BA6AE9}"/>
              </a:ext>
            </a:extLst>
          </p:cNvPr>
          <p:cNvPicPr>
            <a:picLocks noChangeAspect="1"/>
          </p:cNvPicPr>
          <p:nvPr/>
        </p:nvPicPr>
        <p:blipFill>
          <a:blip r:embed="rId4"/>
          <a:stretch>
            <a:fillRect/>
          </a:stretch>
        </p:blipFill>
        <p:spPr>
          <a:xfrm>
            <a:off x="628650" y="899243"/>
            <a:ext cx="5128128" cy="48782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573578" y="109824"/>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Your CU Dashboard</a:t>
            </a: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5599068" y="1049136"/>
            <a:ext cx="2687205" cy="4801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If you scroll down your dashboard, you will also see the badges you have earned (not linked to graduation levels) as well as the categories and skills you have been developing by doing activities!</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 can also see the activities and clubs taking place at your school – these are exclusive to your school and you won’t find them if you search for activities.</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41" name="Google Shape;141;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89948" y="6000304"/>
            <a:ext cx="1160658" cy="671104"/>
          </a:xfrm>
          <a:prstGeom prst="rect">
            <a:avLst/>
          </a:prstGeom>
          <a:noFill/>
          <a:ln>
            <a:noFill/>
          </a:ln>
        </p:spPr>
      </p:pic>
      <p:pic>
        <p:nvPicPr>
          <p:cNvPr id="4" name="Picture 3">
            <a:extLst>
              <a:ext uri="{FF2B5EF4-FFF2-40B4-BE49-F238E27FC236}">
                <a16:creationId xmlns:a16="http://schemas.microsoft.com/office/drawing/2014/main" id="{FAE8346F-A80B-46D1-89C0-CFDFFDAAC4D6}"/>
              </a:ext>
            </a:extLst>
          </p:cNvPr>
          <p:cNvPicPr>
            <a:picLocks noChangeAspect="1"/>
          </p:cNvPicPr>
          <p:nvPr/>
        </p:nvPicPr>
        <p:blipFill>
          <a:blip r:embed="rId4"/>
          <a:stretch>
            <a:fillRect/>
          </a:stretch>
        </p:blipFill>
        <p:spPr>
          <a:xfrm>
            <a:off x="283808" y="899243"/>
            <a:ext cx="4377097" cy="1803283"/>
          </a:xfrm>
          <a:prstGeom prst="rect">
            <a:avLst/>
          </a:prstGeom>
        </p:spPr>
      </p:pic>
      <p:pic>
        <p:nvPicPr>
          <p:cNvPr id="6" name="Picture 5">
            <a:extLst>
              <a:ext uri="{FF2B5EF4-FFF2-40B4-BE49-F238E27FC236}">
                <a16:creationId xmlns:a16="http://schemas.microsoft.com/office/drawing/2014/main" id="{AE550D4D-4E3A-4A1F-83DF-34C93C9FDE2C}"/>
              </a:ext>
            </a:extLst>
          </p:cNvPr>
          <p:cNvPicPr>
            <a:picLocks noChangeAspect="1"/>
          </p:cNvPicPr>
          <p:nvPr/>
        </p:nvPicPr>
        <p:blipFill>
          <a:blip r:embed="rId5"/>
          <a:stretch>
            <a:fillRect/>
          </a:stretch>
        </p:blipFill>
        <p:spPr>
          <a:xfrm>
            <a:off x="1899224" y="2822713"/>
            <a:ext cx="3493665" cy="1803283"/>
          </a:xfrm>
          <a:prstGeom prst="rect">
            <a:avLst/>
          </a:prstGeom>
        </p:spPr>
      </p:pic>
      <p:pic>
        <p:nvPicPr>
          <p:cNvPr id="8" name="Picture 7">
            <a:extLst>
              <a:ext uri="{FF2B5EF4-FFF2-40B4-BE49-F238E27FC236}">
                <a16:creationId xmlns:a16="http://schemas.microsoft.com/office/drawing/2014/main" id="{E820AD9C-C813-4D01-B1EF-C81892F5D521}"/>
              </a:ext>
            </a:extLst>
          </p:cNvPr>
          <p:cNvPicPr>
            <a:picLocks noChangeAspect="1"/>
          </p:cNvPicPr>
          <p:nvPr/>
        </p:nvPicPr>
        <p:blipFill>
          <a:blip r:embed="rId6"/>
          <a:stretch>
            <a:fillRect/>
          </a:stretch>
        </p:blipFill>
        <p:spPr>
          <a:xfrm>
            <a:off x="145751" y="4758130"/>
            <a:ext cx="3399183" cy="1990046"/>
          </a:xfrm>
          <a:prstGeom prst="rect">
            <a:avLst/>
          </a:prstGeom>
        </p:spPr>
      </p:pic>
    </p:spTree>
    <p:extLst>
      <p:ext uri="{BB962C8B-B14F-4D97-AF65-F5344CB8AC3E}">
        <p14:creationId xmlns:p14="http://schemas.microsoft.com/office/powerpoint/2010/main" val="139504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91580" y="365126"/>
            <a:ext cx="772377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Gill Sans MT" panose="020B0502020104020203" pitchFamily="34" charset="0"/>
              </a:rPr>
              <a:t>How does the Children’s University develop skills? </a:t>
            </a:r>
            <a:endParaRPr lang="en-GB" b="1" dirty="0">
              <a:latin typeface="Gill Sans MT" panose="020B0502020104020203" pitchFamily="34" charset="0"/>
            </a:endParaRPr>
          </a:p>
        </p:txBody>
      </p:sp>
      <p:sp>
        <p:nvSpPr>
          <p:cNvPr id="3" name="Rectangle 2"/>
          <p:cNvSpPr/>
          <p:nvPr/>
        </p:nvSpPr>
        <p:spPr>
          <a:xfrm>
            <a:off x="353683" y="1619985"/>
            <a:ext cx="5262113" cy="3293209"/>
          </a:xfrm>
          <a:prstGeom prst="rect">
            <a:avLst/>
          </a:prstGeom>
        </p:spPr>
        <p:txBody>
          <a:bodyPr wrap="square">
            <a:spAutoFit/>
          </a:bodyPr>
          <a:lstStyle/>
          <a:p>
            <a:r>
              <a:rPr lang="en-GB" sz="1600" dirty="0">
                <a:latin typeface="Gill Sans MT" panose="020B0502020104020203" pitchFamily="34" charset="0"/>
              </a:rPr>
              <a:t>For every child that takes part in Children’s University, we want the following outcomes:</a:t>
            </a:r>
          </a:p>
          <a:p>
            <a:pPr marL="285750" indent="-285750">
              <a:buFont typeface="Arial" panose="020B0604020202020204" pitchFamily="34" charset="0"/>
              <a:buChar char="•"/>
            </a:pPr>
            <a:r>
              <a:rPr lang="en-GB" sz="1600" dirty="0">
                <a:latin typeface="Gill Sans MT" panose="020B0502020104020203" pitchFamily="34" charset="0"/>
              </a:rPr>
              <a:t>They feel they have grown in confidence and self-belief</a:t>
            </a:r>
          </a:p>
          <a:p>
            <a:pPr marL="285750" indent="-285750">
              <a:buFont typeface="Arial" panose="020B0604020202020204" pitchFamily="34" charset="0"/>
              <a:buChar char="•"/>
            </a:pPr>
            <a:r>
              <a:rPr lang="en-GB" sz="1600" dirty="0">
                <a:latin typeface="Gill Sans MT" panose="020B0502020104020203" pitchFamily="34" charset="0"/>
              </a:rPr>
              <a:t>They have enjoyed new experiences, in new places and want to keep exploring</a:t>
            </a:r>
          </a:p>
          <a:p>
            <a:pPr marL="285750" indent="-285750">
              <a:buFont typeface="Arial" panose="020B0604020202020204" pitchFamily="34" charset="0"/>
              <a:buChar char="•"/>
            </a:pPr>
            <a:r>
              <a:rPr lang="en-GB" sz="1600" dirty="0">
                <a:latin typeface="Gill Sans MT" panose="020B0502020104020203" pitchFamily="34" charset="0"/>
              </a:rPr>
              <a:t>They believe they have a broader range of essential skills</a:t>
            </a:r>
          </a:p>
          <a:p>
            <a:pPr marL="285750" indent="-285750">
              <a:buFont typeface="Arial" panose="020B0604020202020204" pitchFamily="34" charset="0"/>
              <a:buChar char="•"/>
            </a:pPr>
            <a:r>
              <a:rPr lang="en-GB" sz="1600" dirty="0">
                <a:latin typeface="Gill Sans MT" panose="020B0502020104020203" pitchFamily="34" charset="0"/>
              </a:rPr>
              <a:t>They feel empowered to make positive choices about their future</a:t>
            </a:r>
          </a:p>
          <a:p>
            <a:pPr marL="285750" indent="-285750">
              <a:buFont typeface="Arial" panose="020B0604020202020204" pitchFamily="34" charset="0"/>
              <a:buChar char="•"/>
            </a:pPr>
            <a:r>
              <a:rPr lang="en-GB" sz="1600" dirty="0">
                <a:latin typeface="Gill Sans MT" panose="020B0502020104020203" pitchFamily="34" charset="0"/>
              </a:rPr>
              <a:t>They see learning that is fun, aspirational and lifelong</a:t>
            </a:r>
          </a:p>
          <a:p>
            <a:pPr marL="285750" indent="-285750">
              <a:buFont typeface="Arial" panose="020B0604020202020204" pitchFamily="34" charset="0"/>
              <a:buChar char="•"/>
            </a:pPr>
            <a:r>
              <a:rPr lang="en-GB" sz="1600" dirty="0">
                <a:latin typeface="Gill Sans MT" panose="020B0502020104020203" pitchFamily="34" charset="0"/>
              </a:rPr>
              <a:t>They feel their eyes have been opened to a multiplicity of learning activities and opportunities</a:t>
            </a:r>
          </a:p>
          <a:p>
            <a:pPr marL="285750" indent="-285750">
              <a:buFont typeface="Arial" panose="020B0604020202020204" pitchFamily="34" charset="0"/>
              <a:buChar char="•"/>
            </a:pPr>
            <a:r>
              <a:rPr lang="en-GB" sz="1600" dirty="0">
                <a:latin typeface="Gill Sans MT" panose="020B0502020104020203" pitchFamily="34" charset="0"/>
              </a:rPr>
              <a:t>They feel celebrated for their commitment to learning by their family, school and community. </a:t>
            </a:r>
          </a:p>
        </p:txBody>
      </p:sp>
      <p:pic>
        <p:nvPicPr>
          <p:cNvPr id="5" name="Picture 4"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4648" y="4511341"/>
            <a:ext cx="1404257" cy="811955"/>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8963"/>
          <a:stretch/>
        </p:blipFill>
        <p:spPr bwMode="auto">
          <a:xfrm>
            <a:off x="5693433" y="2209781"/>
            <a:ext cx="2886029" cy="19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7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573578" y="109824"/>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Your CU Dashboard</a:t>
            </a: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5828145" y="1382022"/>
            <a:ext cx="2687205" cy="39702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Gill Sans"/>
                <a:ea typeface="Gill Sans"/>
                <a:cs typeface="Gill Sans"/>
                <a:sym typeface="Gill Sans"/>
              </a:rPr>
              <a:t>You can also search for activities, which now includes activities you can do online as well as activities local to where you live.</a:t>
            </a: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Gill Sans"/>
                <a:ea typeface="Gill Sans"/>
                <a:cs typeface="Gill Sans"/>
                <a:sym typeface="Gill Sans"/>
              </a:rPr>
              <a:t>Simply click “Find an activity” on the top of the screen and it will give you options to search for activities you would be interested in! </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41" name="Google Shape;141;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89948" y="6000304"/>
            <a:ext cx="1160658" cy="671104"/>
          </a:xfrm>
          <a:prstGeom prst="rect">
            <a:avLst/>
          </a:prstGeom>
          <a:noFill/>
          <a:ln>
            <a:noFill/>
          </a:ln>
        </p:spPr>
      </p:pic>
      <p:pic>
        <p:nvPicPr>
          <p:cNvPr id="3" name="Picture 2">
            <a:extLst>
              <a:ext uri="{FF2B5EF4-FFF2-40B4-BE49-F238E27FC236}">
                <a16:creationId xmlns:a16="http://schemas.microsoft.com/office/drawing/2014/main" id="{9C7B705B-2FAD-49C3-A568-4BFA466B5110}"/>
              </a:ext>
            </a:extLst>
          </p:cNvPr>
          <p:cNvPicPr>
            <a:picLocks noChangeAspect="1"/>
          </p:cNvPicPr>
          <p:nvPr/>
        </p:nvPicPr>
        <p:blipFill>
          <a:blip r:embed="rId4"/>
          <a:stretch>
            <a:fillRect/>
          </a:stretch>
        </p:blipFill>
        <p:spPr>
          <a:xfrm>
            <a:off x="318128" y="936789"/>
            <a:ext cx="4919794" cy="1990196"/>
          </a:xfrm>
          <a:prstGeom prst="rect">
            <a:avLst/>
          </a:prstGeom>
        </p:spPr>
      </p:pic>
      <p:pic>
        <p:nvPicPr>
          <p:cNvPr id="7" name="Picture 6">
            <a:extLst>
              <a:ext uri="{FF2B5EF4-FFF2-40B4-BE49-F238E27FC236}">
                <a16:creationId xmlns:a16="http://schemas.microsoft.com/office/drawing/2014/main" id="{077C9CBE-BB51-4F31-8239-AD500E7B71F8}"/>
              </a:ext>
            </a:extLst>
          </p:cNvPr>
          <p:cNvPicPr>
            <a:picLocks noChangeAspect="1"/>
          </p:cNvPicPr>
          <p:nvPr/>
        </p:nvPicPr>
        <p:blipFill>
          <a:blip r:embed="rId5"/>
          <a:stretch>
            <a:fillRect/>
          </a:stretch>
        </p:blipFill>
        <p:spPr>
          <a:xfrm>
            <a:off x="576181" y="3174364"/>
            <a:ext cx="4403688" cy="1737123"/>
          </a:xfrm>
          <a:prstGeom prst="rect">
            <a:avLst/>
          </a:prstGeom>
        </p:spPr>
      </p:pic>
      <p:cxnSp>
        <p:nvCxnSpPr>
          <p:cNvPr id="14" name="Google Shape;129;p5">
            <a:extLst>
              <a:ext uri="{FF2B5EF4-FFF2-40B4-BE49-F238E27FC236}">
                <a16:creationId xmlns:a16="http://schemas.microsoft.com/office/drawing/2014/main" id="{9830082F-8904-42D1-A665-52A4BBADD063}"/>
              </a:ext>
            </a:extLst>
          </p:cNvPr>
          <p:cNvCxnSpPr>
            <a:cxnSpLocks/>
          </p:cNvCxnSpPr>
          <p:nvPr/>
        </p:nvCxnSpPr>
        <p:spPr>
          <a:xfrm flipH="1" flipV="1">
            <a:off x="3784516" y="1162959"/>
            <a:ext cx="1841032" cy="1956894"/>
          </a:xfrm>
          <a:prstGeom prst="straightConnector1">
            <a:avLst/>
          </a:prstGeom>
          <a:noFill/>
          <a:ln w="76200" cap="flat" cmpd="sng">
            <a:solidFill>
              <a:srgbClr val="FF0000"/>
            </a:solidFill>
            <a:prstDash val="solid"/>
            <a:miter lim="800000"/>
            <a:headEnd type="none" w="sm" len="sm"/>
            <a:tailEnd type="triangle" w="med" len="med"/>
          </a:ln>
        </p:spPr>
      </p:cxnSp>
      <p:cxnSp>
        <p:nvCxnSpPr>
          <p:cNvPr id="16" name="Google Shape;129;p5">
            <a:extLst>
              <a:ext uri="{FF2B5EF4-FFF2-40B4-BE49-F238E27FC236}">
                <a16:creationId xmlns:a16="http://schemas.microsoft.com/office/drawing/2014/main" id="{F46D3A24-943D-4792-A0F1-D6E91222DA11}"/>
              </a:ext>
            </a:extLst>
          </p:cNvPr>
          <p:cNvCxnSpPr>
            <a:cxnSpLocks/>
          </p:cNvCxnSpPr>
          <p:nvPr/>
        </p:nvCxnSpPr>
        <p:spPr>
          <a:xfrm flipH="1">
            <a:off x="3483279" y="3545707"/>
            <a:ext cx="2142269" cy="0"/>
          </a:xfrm>
          <a:prstGeom prst="straightConnector1">
            <a:avLst/>
          </a:prstGeom>
          <a:noFill/>
          <a:ln w="76200" cap="flat" cmpd="sng">
            <a:solidFill>
              <a:srgbClr val="FF0000"/>
            </a:solidFill>
            <a:prstDash val="solid"/>
            <a:miter lim="800000"/>
            <a:headEnd type="none" w="sm" len="sm"/>
            <a:tailEnd type="triangle" w="med" len="med"/>
          </a:ln>
        </p:spPr>
      </p:cxnSp>
      <p:cxnSp>
        <p:nvCxnSpPr>
          <p:cNvPr id="17" name="Google Shape;129;p5">
            <a:extLst>
              <a:ext uri="{FF2B5EF4-FFF2-40B4-BE49-F238E27FC236}">
                <a16:creationId xmlns:a16="http://schemas.microsoft.com/office/drawing/2014/main" id="{B0CDB54E-1202-4B6A-8982-085F4B6E7738}"/>
              </a:ext>
            </a:extLst>
          </p:cNvPr>
          <p:cNvCxnSpPr>
            <a:cxnSpLocks/>
          </p:cNvCxnSpPr>
          <p:nvPr/>
        </p:nvCxnSpPr>
        <p:spPr>
          <a:xfrm flipH="1">
            <a:off x="4355228" y="4390227"/>
            <a:ext cx="1085291" cy="808112"/>
          </a:xfrm>
          <a:prstGeom prst="straightConnector1">
            <a:avLst/>
          </a:prstGeom>
          <a:noFill/>
          <a:ln w="76200" cap="flat" cmpd="sng">
            <a:solidFill>
              <a:srgbClr val="FF0000"/>
            </a:solidFill>
            <a:prstDash val="solid"/>
            <a:miter lim="800000"/>
            <a:headEnd type="none" w="sm" len="sm"/>
            <a:tailEnd type="triangle" w="med" len="med"/>
          </a:ln>
        </p:spPr>
      </p:cxnSp>
      <p:pic>
        <p:nvPicPr>
          <p:cNvPr id="20" name="Picture 19">
            <a:extLst>
              <a:ext uri="{FF2B5EF4-FFF2-40B4-BE49-F238E27FC236}">
                <a16:creationId xmlns:a16="http://schemas.microsoft.com/office/drawing/2014/main" id="{27AEF89B-7B64-4A9D-9950-0724194ED1BF}"/>
              </a:ext>
            </a:extLst>
          </p:cNvPr>
          <p:cNvPicPr>
            <a:picLocks noChangeAspect="1"/>
          </p:cNvPicPr>
          <p:nvPr/>
        </p:nvPicPr>
        <p:blipFill>
          <a:blip r:embed="rId6"/>
          <a:stretch>
            <a:fillRect/>
          </a:stretch>
        </p:blipFill>
        <p:spPr>
          <a:xfrm>
            <a:off x="492025" y="5352299"/>
            <a:ext cx="4572000" cy="1223264"/>
          </a:xfrm>
          <a:prstGeom prst="rect">
            <a:avLst/>
          </a:prstGeom>
        </p:spPr>
      </p:pic>
    </p:spTree>
    <p:extLst>
      <p:ext uri="{BB962C8B-B14F-4D97-AF65-F5344CB8AC3E}">
        <p14:creationId xmlns:p14="http://schemas.microsoft.com/office/powerpoint/2010/main" val="2582278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476157" y="149647"/>
            <a:ext cx="7941772" cy="931767"/>
          </a:xfrm>
          <a:prstGeom prst="rect">
            <a:avLst/>
          </a:prstGeom>
          <a:noFill/>
          <a:ln>
            <a:noFill/>
          </a:ln>
        </p:spPr>
        <p:txBody>
          <a:bodyPr spcFirstLastPara="1" wrap="square" lIns="91425" tIns="45700" rIns="91425" bIns="45700" anchor="t" anchorCtr="0">
            <a:normAutofit fontScale="82500" lnSpcReduction="2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Adding activities to your online passport</a:t>
            </a:r>
            <a:endParaRPr sz="1400" b="0" i="0" u="none" strike="noStrike" cap="none" dirty="0">
              <a:solidFill>
                <a:srgbClr val="000000"/>
              </a:solidFill>
              <a:latin typeface="Arial"/>
              <a:ea typeface="Arial"/>
              <a:cs typeface="Arial"/>
              <a:sym typeface="Arial"/>
            </a:endParaRPr>
          </a:p>
        </p:txBody>
      </p:sp>
      <p:sp>
        <p:nvSpPr>
          <p:cNvPr id="148" name="Google Shape;148;p7"/>
          <p:cNvSpPr/>
          <p:nvPr/>
        </p:nvSpPr>
        <p:spPr>
          <a:xfrm>
            <a:off x="3513422" y="1336825"/>
            <a:ext cx="4904507" cy="36932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There are 3 different ways of logging activities you have done...</a:t>
            </a: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R="0" lvl="0" rtl="0">
              <a:lnSpc>
                <a:spcPct val="100000"/>
              </a:lnSpc>
              <a:spcBef>
                <a:spcPts val="0"/>
              </a:spcBef>
              <a:spcAft>
                <a:spcPts val="0"/>
              </a:spcAft>
              <a:buClr>
                <a:srgbClr val="000000"/>
              </a:buClr>
              <a:buSzPts val="1800"/>
            </a:pPr>
            <a:r>
              <a:rPr lang="en-GB" sz="1800" dirty="0">
                <a:solidFill>
                  <a:schemeClr val="dk1"/>
                </a:solidFill>
                <a:latin typeface="Gill Sans"/>
                <a:ea typeface="Gill Sans"/>
                <a:cs typeface="Gill Sans"/>
                <a:sym typeface="Gill Sans"/>
              </a:rPr>
              <a:t>1. You attend a Learning Destination or complete a challenge and are given a stamp code that you need to log.</a:t>
            </a:r>
          </a:p>
          <a:p>
            <a:pPr marR="0" lvl="0" rtl="0">
              <a:lnSpc>
                <a:spcPct val="100000"/>
              </a:lnSpc>
              <a:spcBef>
                <a:spcPts val="0"/>
              </a:spcBef>
              <a:spcAft>
                <a:spcPts val="0"/>
              </a:spcAft>
              <a:buClr>
                <a:srgbClr val="000000"/>
              </a:buClr>
              <a:buSzPts val="1800"/>
            </a:pPr>
            <a:endParaRPr lang="en-GB" sz="1800" dirty="0">
              <a:solidFill>
                <a:schemeClr val="dk1"/>
              </a:solidFill>
              <a:latin typeface="Gill Sans"/>
              <a:ea typeface="Gill Sans"/>
              <a:cs typeface="Gill Sans"/>
              <a:sym typeface="Gill Sans"/>
            </a:endParaRPr>
          </a:p>
          <a:p>
            <a:pPr marR="0" lvl="0" rtl="0">
              <a:lnSpc>
                <a:spcPct val="100000"/>
              </a:lnSpc>
              <a:spcBef>
                <a:spcPts val="0"/>
              </a:spcBef>
              <a:spcAft>
                <a:spcPts val="0"/>
              </a:spcAft>
              <a:buClr>
                <a:srgbClr val="000000"/>
              </a:buClr>
              <a:buSzPts val="1800"/>
            </a:pPr>
            <a:r>
              <a:rPr lang="en-GB" sz="1800" dirty="0">
                <a:solidFill>
                  <a:schemeClr val="dk1"/>
                </a:solidFill>
                <a:latin typeface="Gill Sans"/>
                <a:ea typeface="Gill Sans"/>
                <a:cs typeface="Gill Sans"/>
                <a:sym typeface="Gill Sans"/>
              </a:rPr>
              <a:t>2. You complete an activity that won’t earn you stamps for your passport, but you would like to have a record of it.</a:t>
            </a:r>
          </a:p>
          <a:p>
            <a:pPr marR="0" lvl="0" rtl="0">
              <a:lnSpc>
                <a:spcPct val="100000"/>
              </a:lnSpc>
              <a:spcBef>
                <a:spcPts val="0"/>
              </a:spcBef>
              <a:spcAft>
                <a:spcPts val="0"/>
              </a:spcAft>
              <a:buClr>
                <a:srgbClr val="000000"/>
              </a:buClr>
              <a:buSzPts val="1800"/>
            </a:pPr>
            <a:endParaRPr lang="en-GB" sz="1800" dirty="0">
              <a:solidFill>
                <a:schemeClr val="dk1"/>
              </a:solidFill>
              <a:latin typeface="Gill Sans"/>
              <a:ea typeface="Gill Sans"/>
              <a:cs typeface="Gill Sans"/>
              <a:sym typeface="Gill Sans"/>
            </a:endParaRPr>
          </a:p>
          <a:p>
            <a:pPr marR="0" lvl="0" rtl="0">
              <a:lnSpc>
                <a:spcPct val="100000"/>
              </a:lnSpc>
              <a:spcBef>
                <a:spcPts val="0"/>
              </a:spcBef>
              <a:spcAft>
                <a:spcPts val="0"/>
              </a:spcAft>
              <a:buClr>
                <a:srgbClr val="000000"/>
              </a:buClr>
              <a:buSzPts val="1800"/>
            </a:pPr>
            <a:r>
              <a:rPr lang="en-GB" sz="1800" dirty="0">
                <a:solidFill>
                  <a:schemeClr val="dk1"/>
                </a:solidFill>
                <a:latin typeface="Gill Sans"/>
                <a:ea typeface="Gill Sans"/>
                <a:cs typeface="Gill Sans"/>
                <a:sym typeface="Gill Sans"/>
              </a:rPr>
              <a:t>3. You complete an activity and would like a stamp for it.</a:t>
            </a:r>
          </a:p>
        </p:txBody>
      </p:sp>
      <p:pic>
        <p:nvPicPr>
          <p:cNvPr id="149" name="Google Shape;149;p7"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3" name="Picture 2">
            <a:extLst>
              <a:ext uri="{FF2B5EF4-FFF2-40B4-BE49-F238E27FC236}">
                <a16:creationId xmlns:a16="http://schemas.microsoft.com/office/drawing/2014/main" id="{E59A9A31-0AE2-47D0-BA45-21E4B1B1B5D0}"/>
              </a:ext>
            </a:extLst>
          </p:cNvPr>
          <p:cNvPicPr>
            <a:picLocks noChangeAspect="1"/>
          </p:cNvPicPr>
          <p:nvPr/>
        </p:nvPicPr>
        <p:blipFill>
          <a:blip r:embed="rId4"/>
          <a:stretch>
            <a:fillRect/>
          </a:stretch>
        </p:blipFill>
        <p:spPr>
          <a:xfrm>
            <a:off x="356888" y="1886483"/>
            <a:ext cx="2938148" cy="2065709"/>
          </a:xfrm>
          <a:prstGeom prst="rect">
            <a:avLst/>
          </a:prstGeom>
        </p:spPr>
      </p:pic>
      <p:sp>
        <p:nvSpPr>
          <p:cNvPr id="11" name="Google Shape;148;p7">
            <a:extLst>
              <a:ext uri="{FF2B5EF4-FFF2-40B4-BE49-F238E27FC236}">
                <a16:creationId xmlns:a16="http://schemas.microsoft.com/office/drawing/2014/main" id="{7EA1DFA6-550E-48A9-BA5A-1082BC7C0011}"/>
              </a:ext>
            </a:extLst>
          </p:cNvPr>
          <p:cNvSpPr/>
          <p:nvPr/>
        </p:nvSpPr>
        <p:spPr>
          <a:xfrm>
            <a:off x="0" y="5151884"/>
            <a:ext cx="865875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Let me show you how…</a:t>
            </a:r>
            <a:endParaRPr lang="en-GB" sz="1800"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387632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476157" y="149647"/>
            <a:ext cx="7941772" cy="931767"/>
          </a:xfrm>
          <a:prstGeom prst="rect">
            <a:avLst/>
          </a:prstGeom>
          <a:noFill/>
          <a:ln>
            <a:noFill/>
          </a:ln>
        </p:spPr>
        <p:txBody>
          <a:bodyPr spcFirstLastPara="1" wrap="square" lIns="91425" tIns="45700" rIns="91425" bIns="45700" anchor="t" anchorCtr="0">
            <a:normAutofit fontScale="82500" lnSpcReduction="2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1. Adding a stamp code you have been given</a:t>
            </a:r>
            <a:endParaRPr sz="1400" b="0" i="0" u="none" strike="noStrike" cap="none" dirty="0">
              <a:solidFill>
                <a:srgbClr val="000000"/>
              </a:solidFill>
              <a:latin typeface="Arial"/>
              <a:ea typeface="Arial"/>
              <a:cs typeface="Arial"/>
              <a:sym typeface="Arial"/>
            </a:endParaRPr>
          </a:p>
        </p:txBody>
      </p:sp>
      <p:sp>
        <p:nvSpPr>
          <p:cNvPr id="148" name="Google Shape;148;p7"/>
          <p:cNvSpPr/>
          <p:nvPr/>
        </p:nvSpPr>
        <p:spPr>
          <a:xfrm>
            <a:off x="4416546" y="1081414"/>
            <a:ext cx="4089000" cy="4801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To log a code you have been given,  click on “record an activity”, then “yes” on the pop up and this will take you to the page where you can add the stamp by clicking on the colour, followed by the number.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The code will always be a colour followed for four numbers,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For example “Red 4321”.</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Then click “Add your stamp”.</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When inputting the numbers, please make sure that it is one number per box or it won’t work! </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49" name="Google Shape;149;p7"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3" name="Picture 2">
            <a:extLst>
              <a:ext uri="{FF2B5EF4-FFF2-40B4-BE49-F238E27FC236}">
                <a16:creationId xmlns:a16="http://schemas.microsoft.com/office/drawing/2014/main" id="{E59A9A31-0AE2-47D0-BA45-21E4B1B1B5D0}"/>
              </a:ext>
            </a:extLst>
          </p:cNvPr>
          <p:cNvPicPr>
            <a:picLocks noChangeAspect="1"/>
          </p:cNvPicPr>
          <p:nvPr/>
        </p:nvPicPr>
        <p:blipFill>
          <a:blip r:embed="rId4"/>
          <a:stretch>
            <a:fillRect/>
          </a:stretch>
        </p:blipFill>
        <p:spPr>
          <a:xfrm>
            <a:off x="336462" y="809243"/>
            <a:ext cx="2938148" cy="2065709"/>
          </a:xfrm>
          <a:prstGeom prst="rect">
            <a:avLst/>
          </a:prstGeom>
        </p:spPr>
      </p:pic>
      <p:pic>
        <p:nvPicPr>
          <p:cNvPr id="5" name="Picture 4">
            <a:extLst>
              <a:ext uri="{FF2B5EF4-FFF2-40B4-BE49-F238E27FC236}">
                <a16:creationId xmlns:a16="http://schemas.microsoft.com/office/drawing/2014/main" id="{F9FE6D9F-FC72-400D-92EB-7C004A45F796}"/>
              </a:ext>
            </a:extLst>
          </p:cNvPr>
          <p:cNvPicPr>
            <a:picLocks noChangeAspect="1"/>
          </p:cNvPicPr>
          <p:nvPr/>
        </p:nvPicPr>
        <p:blipFill>
          <a:blip r:embed="rId5"/>
          <a:stretch>
            <a:fillRect/>
          </a:stretch>
        </p:blipFill>
        <p:spPr>
          <a:xfrm>
            <a:off x="811167" y="2909336"/>
            <a:ext cx="2853052" cy="1512118"/>
          </a:xfrm>
          <a:prstGeom prst="rect">
            <a:avLst/>
          </a:prstGeom>
        </p:spPr>
      </p:pic>
      <p:pic>
        <p:nvPicPr>
          <p:cNvPr id="7" name="Picture 6">
            <a:extLst>
              <a:ext uri="{FF2B5EF4-FFF2-40B4-BE49-F238E27FC236}">
                <a16:creationId xmlns:a16="http://schemas.microsoft.com/office/drawing/2014/main" id="{71795E50-7918-4BDE-BC56-D06A2C594009}"/>
              </a:ext>
            </a:extLst>
          </p:cNvPr>
          <p:cNvPicPr>
            <a:picLocks noChangeAspect="1"/>
          </p:cNvPicPr>
          <p:nvPr/>
        </p:nvPicPr>
        <p:blipFill>
          <a:blip r:embed="rId6"/>
          <a:stretch>
            <a:fillRect/>
          </a:stretch>
        </p:blipFill>
        <p:spPr>
          <a:xfrm>
            <a:off x="377069" y="4594384"/>
            <a:ext cx="3890529" cy="2113969"/>
          </a:xfrm>
          <a:prstGeom prst="rect">
            <a:avLst/>
          </a:prstGeom>
        </p:spPr>
      </p:pic>
      <p:cxnSp>
        <p:nvCxnSpPr>
          <p:cNvPr id="13" name="Google Shape;129;p5">
            <a:extLst>
              <a:ext uri="{FF2B5EF4-FFF2-40B4-BE49-F238E27FC236}">
                <a16:creationId xmlns:a16="http://schemas.microsoft.com/office/drawing/2014/main" id="{B42463B3-94EE-4626-911C-22ED3884806A}"/>
              </a:ext>
            </a:extLst>
          </p:cNvPr>
          <p:cNvCxnSpPr>
            <a:cxnSpLocks/>
          </p:cNvCxnSpPr>
          <p:nvPr/>
        </p:nvCxnSpPr>
        <p:spPr>
          <a:xfrm flipH="1">
            <a:off x="1704513" y="1630587"/>
            <a:ext cx="2742531" cy="1053911"/>
          </a:xfrm>
          <a:prstGeom prst="straightConnector1">
            <a:avLst/>
          </a:prstGeom>
          <a:noFill/>
          <a:ln w="76200" cap="flat" cmpd="sng">
            <a:solidFill>
              <a:srgbClr val="FF0000"/>
            </a:solidFill>
            <a:prstDash val="solid"/>
            <a:miter lim="800000"/>
            <a:headEnd type="none" w="sm" len="sm"/>
            <a:tailEnd type="triangle" w="med" len="med"/>
          </a:ln>
        </p:spPr>
      </p:cxnSp>
      <p:cxnSp>
        <p:nvCxnSpPr>
          <p:cNvPr id="16" name="Google Shape;129;p5">
            <a:extLst>
              <a:ext uri="{FF2B5EF4-FFF2-40B4-BE49-F238E27FC236}">
                <a16:creationId xmlns:a16="http://schemas.microsoft.com/office/drawing/2014/main" id="{5959BDA6-AFF4-47DE-9F06-0A9C5E7A6A28}"/>
              </a:ext>
            </a:extLst>
          </p:cNvPr>
          <p:cNvCxnSpPr>
            <a:cxnSpLocks/>
          </p:cNvCxnSpPr>
          <p:nvPr/>
        </p:nvCxnSpPr>
        <p:spPr>
          <a:xfrm flipH="1">
            <a:off x="1831044" y="2230959"/>
            <a:ext cx="2791234" cy="1705547"/>
          </a:xfrm>
          <a:prstGeom prst="straightConnector1">
            <a:avLst/>
          </a:prstGeom>
          <a:noFill/>
          <a:ln w="76200" cap="flat" cmpd="sng">
            <a:solidFill>
              <a:srgbClr val="FF0000"/>
            </a:solidFill>
            <a:prstDash val="solid"/>
            <a:miter lim="800000"/>
            <a:headEnd type="none" w="sm" len="sm"/>
            <a:tailEnd type="triangle" w="med" len="med"/>
          </a:ln>
        </p:spPr>
      </p:cxnSp>
      <p:cxnSp>
        <p:nvCxnSpPr>
          <p:cNvPr id="18" name="Google Shape;129;p5">
            <a:extLst>
              <a:ext uri="{FF2B5EF4-FFF2-40B4-BE49-F238E27FC236}">
                <a16:creationId xmlns:a16="http://schemas.microsoft.com/office/drawing/2014/main" id="{09935A27-BD3E-4CB7-9112-60D04B015463}"/>
              </a:ext>
            </a:extLst>
          </p:cNvPr>
          <p:cNvCxnSpPr>
            <a:cxnSpLocks/>
          </p:cNvCxnSpPr>
          <p:nvPr/>
        </p:nvCxnSpPr>
        <p:spPr>
          <a:xfrm flipH="1">
            <a:off x="2280241" y="3449725"/>
            <a:ext cx="2791234" cy="1705547"/>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p:nvPr/>
        </p:nvSpPr>
        <p:spPr>
          <a:xfrm>
            <a:off x="476157" y="149647"/>
            <a:ext cx="7941772" cy="789419"/>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Reflecting on an activity</a:t>
            </a:r>
            <a:endParaRPr sz="1400" b="0" i="0" u="none" strike="noStrike" cap="none" dirty="0">
              <a:solidFill>
                <a:srgbClr val="000000"/>
              </a:solidFill>
              <a:latin typeface="Arial"/>
              <a:ea typeface="Arial"/>
              <a:cs typeface="Arial"/>
              <a:sym typeface="Arial"/>
            </a:endParaRPr>
          </a:p>
        </p:txBody>
      </p:sp>
      <p:sp>
        <p:nvSpPr>
          <p:cNvPr id="157" name="Google Shape;157;p8"/>
          <p:cNvSpPr/>
          <p:nvPr/>
        </p:nvSpPr>
        <p:spPr>
          <a:xfrm>
            <a:off x="721146" y="1152511"/>
            <a:ext cx="7568100" cy="4247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If you </a:t>
            </a:r>
            <a:r>
              <a:rPr lang="en-GB" sz="1800" dirty="0">
                <a:solidFill>
                  <a:schemeClr val="dk1"/>
                </a:solidFill>
                <a:latin typeface="Gill Sans"/>
                <a:ea typeface="Gill Sans"/>
                <a:cs typeface="Gill Sans"/>
                <a:sym typeface="Gill Sans"/>
              </a:rPr>
              <a:t>are inputting a stamp code, y</a:t>
            </a:r>
            <a:r>
              <a:rPr lang="en-GB" sz="1800" b="0" i="0" u="none" strike="noStrike" cap="none" dirty="0">
                <a:solidFill>
                  <a:schemeClr val="dk1"/>
                </a:solidFill>
                <a:latin typeface="Gill Sans"/>
                <a:ea typeface="Gill Sans"/>
                <a:cs typeface="Gill Sans"/>
                <a:sym typeface="Gill Sans"/>
              </a:rPr>
              <a:t>ou can also reflect on the activities you have taken part in. You will see this screen once you have input the stamp code and simply click “yes please” if you would like to reflect on it:</a:t>
            </a: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Gill Sans"/>
                <a:ea typeface="Gill Sans"/>
                <a:cs typeface="Gill Sans"/>
                <a:sym typeface="Gill Sans"/>
              </a:rPr>
              <a:t>For every 2 activities you reflect on, you will receive another 30min stamp! </a:t>
            </a:r>
            <a:endParaRPr sz="1400" b="0" i="0" u="none" strike="noStrike" cap="none" dirty="0">
              <a:solidFill>
                <a:srgbClr val="000000"/>
              </a:solidFill>
              <a:latin typeface="Arial"/>
              <a:ea typeface="Arial"/>
              <a:cs typeface="Arial"/>
              <a:sym typeface="Arial"/>
            </a:endParaRPr>
          </a:p>
        </p:txBody>
      </p:sp>
      <p:pic>
        <p:nvPicPr>
          <p:cNvPr id="158" name="Google Shape;158;p8"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159" name="Google Shape;159;p8"/>
          <p:cNvPicPr preferRelativeResize="0"/>
          <p:nvPr/>
        </p:nvPicPr>
        <p:blipFill>
          <a:blip r:embed="rId4">
            <a:alphaModFix/>
          </a:blip>
          <a:stretch>
            <a:fillRect/>
          </a:stretch>
        </p:blipFill>
        <p:spPr>
          <a:xfrm>
            <a:off x="1262179" y="2071320"/>
            <a:ext cx="6086926" cy="2833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476157" y="149647"/>
            <a:ext cx="7941772" cy="931767"/>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2. Adding an activity for your records (but won’t earn you stamps)</a:t>
            </a:r>
            <a:endParaRPr sz="1400" b="0" i="0" u="none" strike="noStrike" cap="none" dirty="0">
              <a:solidFill>
                <a:srgbClr val="000000"/>
              </a:solidFill>
              <a:latin typeface="Arial"/>
              <a:ea typeface="Arial"/>
              <a:cs typeface="Arial"/>
              <a:sym typeface="Arial"/>
            </a:endParaRPr>
          </a:p>
        </p:txBody>
      </p:sp>
      <p:sp>
        <p:nvSpPr>
          <p:cNvPr id="148" name="Google Shape;148;p7"/>
          <p:cNvSpPr/>
          <p:nvPr/>
        </p:nvSpPr>
        <p:spPr>
          <a:xfrm>
            <a:off x="4416546" y="1081414"/>
            <a:ext cx="4089000" cy="4801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To log an activity you have done that won’t give you stamps towards your passport, but will be a record of what you do…</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Click on “Record an activity” and then “no” when the screen pops up.</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 can then give your activity a title and a sentence about what the activity </a:t>
            </a:r>
            <a:r>
              <a:rPr lang="en-GB" sz="1800" dirty="0">
                <a:solidFill>
                  <a:schemeClr val="dk1"/>
                </a:solidFill>
                <a:latin typeface="Gill Sans"/>
                <a:ea typeface="Gill Sans"/>
                <a:cs typeface="Gill Sans"/>
                <a:sym typeface="Gill Sans"/>
              </a:rPr>
              <a:t>involved.</a:t>
            </a:r>
            <a:r>
              <a:rPr lang="en-GB" sz="1800" b="0" i="0" u="none" strike="noStrike" cap="none" dirty="0">
                <a:solidFill>
                  <a:schemeClr val="dk1"/>
                </a:solidFill>
                <a:latin typeface="Gill Sans"/>
                <a:ea typeface="Gill Sans"/>
                <a:cs typeface="Gill Sans"/>
                <a:sym typeface="Gill Sans"/>
              </a:rPr>
              <a:t> </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 will then see that the activity has been added to your Learning Log.</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49" name="Google Shape;149;p7"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3" name="Picture 2">
            <a:extLst>
              <a:ext uri="{FF2B5EF4-FFF2-40B4-BE49-F238E27FC236}">
                <a16:creationId xmlns:a16="http://schemas.microsoft.com/office/drawing/2014/main" id="{E59A9A31-0AE2-47D0-BA45-21E4B1B1B5D0}"/>
              </a:ext>
            </a:extLst>
          </p:cNvPr>
          <p:cNvPicPr>
            <a:picLocks noChangeAspect="1"/>
          </p:cNvPicPr>
          <p:nvPr/>
        </p:nvPicPr>
        <p:blipFill>
          <a:blip r:embed="rId4"/>
          <a:stretch>
            <a:fillRect/>
          </a:stretch>
        </p:blipFill>
        <p:spPr>
          <a:xfrm>
            <a:off x="70964" y="1157813"/>
            <a:ext cx="2080659" cy="1462839"/>
          </a:xfrm>
          <a:prstGeom prst="rect">
            <a:avLst/>
          </a:prstGeom>
        </p:spPr>
      </p:pic>
      <p:pic>
        <p:nvPicPr>
          <p:cNvPr id="5" name="Picture 4">
            <a:extLst>
              <a:ext uri="{FF2B5EF4-FFF2-40B4-BE49-F238E27FC236}">
                <a16:creationId xmlns:a16="http://schemas.microsoft.com/office/drawing/2014/main" id="{F9FE6D9F-FC72-400D-92EB-7C004A45F796}"/>
              </a:ext>
            </a:extLst>
          </p:cNvPr>
          <p:cNvPicPr>
            <a:picLocks noChangeAspect="1"/>
          </p:cNvPicPr>
          <p:nvPr/>
        </p:nvPicPr>
        <p:blipFill>
          <a:blip r:embed="rId5"/>
          <a:stretch>
            <a:fillRect/>
          </a:stretch>
        </p:blipFill>
        <p:spPr>
          <a:xfrm>
            <a:off x="2253984" y="1913191"/>
            <a:ext cx="2028186" cy="1074939"/>
          </a:xfrm>
          <a:prstGeom prst="rect">
            <a:avLst/>
          </a:prstGeom>
        </p:spPr>
      </p:pic>
      <p:cxnSp>
        <p:nvCxnSpPr>
          <p:cNvPr id="13" name="Google Shape;129;p5">
            <a:extLst>
              <a:ext uri="{FF2B5EF4-FFF2-40B4-BE49-F238E27FC236}">
                <a16:creationId xmlns:a16="http://schemas.microsoft.com/office/drawing/2014/main" id="{B42463B3-94EE-4626-911C-22ED3884806A}"/>
              </a:ext>
            </a:extLst>
          </p:cNvPr>
          <p:cNvCxnSpPr>
            <a:cxnSpLocks/>
          </p:cNvCxnSpPr>
          <p:nvPr/>
        </p:nvCxnSpPr>
        <p:spPr>
          <a:xfrm flipH="1">
            <a:off x="811168" y="1515177"/>
            <a:ext cx="1869877" cy="748640"/>
          </a:xfrm>
          <a:prstGeom prst="straightConnector1">
            <a:avLst/>
          </a:prstGeom>
          <a:noFill/>
          <a:ln w="76200" cap="flat" cmpd="sng">
            <a:solidFill>
              <a:srgbClr val="FF0000"/>
            </a:solidFill>
            <a:prstDash val="solid"/>
            <a:miter lim="800000"/>
            <a:headEnd type="none" w="sm" len="sm"/>
            <a:tailEnd type="triangle" w="med" len="med"/>
          </a:ln>
        </p:spPr>
      </p:cxnSp>
      <p:cxnSp>
        <p:nvCxnSpPr>
          <p:cNvPr id="16" name="Google Shape;129;p5">
            <a:extLst>
              <a:ext uri="{FF2B5EF4-FFF2-40B4-BE49-F238E27FC236}">
                <a16:creationId xmlns:a16="http://schemas.microsoft.com/office/drawing/2014/main" id="{5959BDA6-AFF4-47DE-9F06-0A9C5E7A6A28}"/>
              </a:ext>
            </a:extLst>
          </p:cNvPr>
          <p:cNvCxnSpPr>
            <a:cxnSpLocks/>
          </p:cNvCxnSpPr>
          <p:nvPr/>
        </p:nvCxnSpPr>
        <p:spPr>
          <a:xfrm flipH="1" flipV="1">
            <a:off x="4138367" y="2752627"/>
            <a:ext cx="857842" cy="266568"/>
          </a:xfrm>
          <a:prstGeom prst="straightConnector1">
            <a:avLst/>
          </a:prstGeom>
          <a:noFill/>
          <a:ln w="76200" cap="flat" cmpd="sng">
            <a:solidFill>
              <a:srgbClr val="FF0000"/>
            </a:solidFill>
            <a:prstDash val="solid"/>
            <a:miter lim="800000"/>
            <a:headEnd type="none" w="sm" len="sm"/>
            <a:tailEnd type="triangle" w="med" len="med"/>
          </a:ln>
        </p:spPr>
      </p:cxnSp>
      <p:pic>
        <p:nvPicPr>
          <p:cNvPr id="6" name="Picture 5">
            <a:extLst>
              <a:ext uri="{FF2B5EF4-FFF2-40B4-BE49-F238E27FC236}">
                <a16:creationId xmlns:a16="http://schemas.microsoft.com/office/drawing/2014/main" id="{F281CA71-27C5-4335-85CF-5CD2EEB6C2B0}"/>
              </a:ext>
            </a:extLst>
          </p:cNvPr>
          <p:cNvPicPr>
            <a:picLocks noChangeAspect="1"/>
          </p:cNvPicPr>
          <p:nvPr/>
        </p:nvPicPr>
        <p:blipFill>
          <a:blip r:embed="rId6"/>
          <a:stretch>
            <a:fillRect/>
          </a:stretch>
        </p:blipFill>
        <p:spPr>
          <a:xfrm>
            <a:off x="138111" y="3057577"/>
            <a:ext cx="3129966" cy="1266460"/>
          </a:xfrm>
          <a:prstGeom prst="rect">
            <a:avLst/>
          </a:prstGeom>
        </p:spPr>
      </p:pic>
      <p:pic>
        <p:nvPicPr>
          <p:cNvPr id="14" name="Picture 13">
            <a:extLst>
              <a:ext uri="{FF2B5EF4-FFF2-40B4-BE49-F238E27FC236}">
                <a16:creationId xmlns:a16="http://schemas.microsoft.com/office/drawing/2014/main" id="{3BA3E539-3B8C-46D3-A861-893214A971A3}"/>
              </a:ext>
            </a:extLst>
          </p:cNvPr>
          <p:cNvPicPr>
            <a:picLocks noChangeAspect="1"/>
          </p:cNvPicPr>
          <p:nvPr/>
        </p:nvPicPr>
        <p:blipFill>
          <a:blip r:embed="rId7"/>
          <a:stretch>
            <a:fillRect/>
          </a:stretch>
        </p:blipFill>
        <p:spPr>
          <a:xfrm>
            <a:off x="2253984" y="4423840"/>
            <a:ext cx="2371848" cy="871431"/>
          </a:xfrm>
          <a:prstGeom prst="rect">
            <a:avLst/>
          </a:prstGeom>
        </p:spPr>
      </p:pic>
      <p:pic>
        <p:nvPicPr>
          <p:cNvPr id="17" name="Picture 16">
            <a:extLst>
              <a:ext uri="{FF2B5EF4-FFF2-40B4-BE49-F238E27FC236}">
                <a16:creationId xmlns:a16="http://schemas.microsoft.com/office/drawing/2014/main" id="{2D0A9C10-76A1-4CA2-B365-E037A86E3B99}"/>
              </a:ext>
            </a:extLst>
          </p:cNvPr>
          <p:cNvPicPr>
            <a:picLocks noChangeAspect="1"/>
          </p:cNvPicPr>
          <p:nvPr/>
        </p:nvPicPr>
        <p:blipFill>
          <a:blip r:embed="rId8"/>
          <a:stretch>
            <a:fillRect/>
          </a:stretch>
        </p:blipFill>
        <p:spPr>
          <a:xfrm>
            <a:off x="211867" y="5441436"/>
            <a:ext cx="3540001" cy="1308329"/>
          </a:xfrm>
          <a:prstGeom prst="rect">
            <a:avLst/>
          </a:prstGeom>
        </p:spPr>
      </p:pic>
      <p:cxnSp>
        <p:nvCxnSpPr>
          <p:cNvPr id="23" name="Google Shape;129;p5">
            <a:extLst>
              <a:ext uri="{FF2B5EF4-FFF2-40B4-BE49-F238E27FC236}">
                <a16:creationId xmlns:a16="http://schemas.microsoft.com/office/drawing/2014/main" id="{5A34BD95-95E5-432C-A2F1-C3884791015F}"/>
              </a:ext>
            </a:extLst>
          </p:cNvPr>
          <p:cNvCxnSpPr>
            <a:cxnSpLocks/>
          </p:cNvCxnSpPr>
          <p:nvPr/>
        </p:nvCxnSpPr>
        <p:spPr>
          <a:xfrm flipH="1">
            <a:off x="3402453" y="3903355"/>
            <a:ext cx="1465241" cy="340071"/>
          </a:xfrm>
          <a:prstGeom prst="straightConnector1">
            <a:avLst/>
          </a:prstGeom>
          <a:noFill/>
          <a:ln w="76200" cap="flat" cmpd="sng">
            <a:solidFill>
              <a:srgbClr val="FF0000"/>
            </a:solidFill>
            <a:prstDash val="solid"/>
            <a:miter lim="800000"/>
            <a:headEnd type="none" w="sm" len="sm"/>
            <a:tailEnd type="triangle" w="med" len="med"/>
          </a:ln>
        </p:spPr>
      </p:cxnSp>
    </p:spTree>
    <p:extLst>
      <p:ext uri="{BB962C8B-B14F-4D97-AF65-F5344CB8AC3E}">
        <p14:creationId xmlns:p14="http://schemas.microsoft.com/office/powerpoint/2010/main" val="254512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211867" y="149647"/>
            <a:ext cx="8720266" cy="931767"/>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3. Adding an activity to get a stamp</a:t>
            </a:r>
            <a:endParaRPr sz="1400" b="0" i="0" u="none" strike="noStrike" cap="none" dirty="0">
              <a:solidFill>
                <a:srgbClr val="000000"/>
              </a:solidFill>
              <a:latin typeface="Arial"/>
              <a:ea typeface="Arial"/>
              <a:cs typeface="Arial"/>
              <a:sym typeface="Arial"/>
            </a:endParaRPr>
          </a:p>
        </p:txBody>
      </p:sp>
      <p:sp>
        <p:nvSpPr>
          <p:cNvPr id="148" name="Google Shape;148;p7"/>
          <p:cNvSpPr/>
          <p:nvPr/>
        </p:nvSpPr>
        <p:spPr>
          <a:xfrm>
            <a:off x="3849125" y="843255"/>
            <a:ext cx="5083007" cy="4524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To log an activity you have done and you would like a stamp for it, follow the instructions for recording an activity on the previous page but when you get to the final screen, click “continue”.</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It will then ask you questions </a:t>
            </a:r>
            <a:r>
              <a:rPr lang="en-GB" sz="1800" dirty="0">
                <a:solidFill>
                  <a:schemeClr val="dk1"/>
                </a:solidFill>
                <a:latin typeface="Gill Sans"/>
                <a:ea typeface="Gill Sans"/>
                <a:cs typeface="Gill Sans"/>
                <a:sym typeface="Gill Sans"/>
              </a:rPr>
              <a:t>about what you did, what categories and skills you think it involved and you will need to give more details about the activity. I couldn’t fit all the screens on this page, but it will take you through a few questions. </a:t>
            </a:r>
          </a:p>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dk1"/>
                </a:solidFill>
                <a:latin typeface="Gill Sans"/>
                <a:ea typeface="Gill Sans"/>
                <a:cs typeface="Gill Sans"/>
                <a:sym typeface="Gill Sans"/>
              </a:rPr>
              <a:t>You will need to give some detail about what you did – it won’t let you write just a couple of words, so you may need an adult to help you write this. </a:t>
            </a: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49" name="Google Shape;149;p7"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71475" y="6037249"/>
            <a:ext cx="1160658" cy="671104"/>
          </a:xfrm>
          <a:prstGeom prst="rect">
            <a:avLst/>
          </a:prstGeom>
          <a:noFill/>
          <a:ln>
            <a:noFill/>
          </a:ln>
        </p:spPr>
      </p:pic>
      <p:pic>
        <p:nvPicPr>
          <p:cNvPr id="17" name="Picture 16">
            <a:extLst>
              <a:ext uri="{FF2B5EF4-FFF2-40B4-BE49-F238E27FC236}">
                <a16:creationId xmlns:a16="http://schemas.microsoft.com/office/drawing/2014/main" id="{2D0A9C10-76A1-4CA2-B365-E037A86E3B99}"/>
              </a:ext>
            </a:extLst>
          </p:cNvPr>
          <p:cNvPicPr>
            <a:picLocks noChangeAspect="1"/>
          </p:cNvPicPr>
          <p:nvPr/>
        </p:nvPicPr>
        <p:blipFill>
          <a:blip r:embed="rId4"/>
          <a:stretch>
            <a:fillRect/>
          </a:stretch>
        </p:blipFill>
        <p:spPr>
          <a:xfrm>
            <a:off x="94269" y="987881"/>
            <a:ext cx="3540001" cy="1308329"/>
          </a:xfrm>
          <a:prstGeom prst="rect">
            <a:avLst/>
          </a:prstGeom>
        </p:spPr>
      </p:pic>
      <p:pic>
        <p:nvPicPr>
          <p:cNvPr id="7" name="Picture 6">
            <a:extLst>
              <a:ext uri="{FF2B5EF4-FFF2-40B4-BE49-F238E27FC236}">
                <a16:creationId xmlns:a16="http://schemas.microsoft.com/office/drawing/2014/main" id="{E0CA64DC-7805-416B-A037-0BCD96E409A5}"/>
              </a:ext>
            </a:extLst>
          </p:cNvPr>
          <p:cNvPicPr>
            <a:picLocks noChangeAspect="1"/>
          </p:cNvPicPr>
          <p:nvPr/>
        </p:nvPicPr>
        <p:blipFill>
          <a:blip r:embed="rId5"/>
          <a:stretch>
            <a:fillRect/>
          </a:stretch>
        </p:blipFill>
        <p:spPr>
          <a:xfrm>
            <a:off x="94269" y="2495959"/>
            <a:ext cx="3419388" cy="1787477"/>
          </a:xfrm>
          <a:prstGeom prst="rect">
            <a:avLst/>
          </a:prstGeom>
        </p:spPr>
      </p:pic>
      <p:cxnSp>
        <p:nvCxnSpPr>
          <p:cNvPr id="18" name="Google Shape;129;p5">
            <a:extLst>
              <a:ext uri="{FF2B5EF4-FFF2-40B4-BE49-F238E27FC236}">
                <a16:creationId xmlns:a16="http://schemas.microsoft.com/office/drawing/2014/main" id="{92FF0691-C1C2-48C3-9774-F7BD35EB5746}"/>
              </a:ext>
            </a:extLst>
          </p:cNvPr>
          <p:cNvCxnSpPr>
            <a:cxnSpLocks/>
          </p:cNvCxnSpPr>
          <p:nvPr/>
        </p:nvCxnSpPr>
        <p:spPr>
          <a:xfrm flipH="1" flipV="1">
            <a:off x="1480008" y="1960775"/>
            <a:ext cx="3352581" cy="142036"/>
          </a:xfrm>
          <a:prstGeom prst="straightConnector1">
            <a:avLst/>
          </a:prstGeom>
          <a:noFill/>
          <a:ln w="76200" cap="flat" cmpd="sng">
            <a:solidFill>
              <a:srgbClr val="FF0000"/>
            </a:solidFill>
            <a:prstDash val="solid"/>
            <a:miter lim="800000"/>
            <a:headEnd type="none" w="sm" len="sm"/>
            <a:tailEnd type="triangle" w="med" len="med"/>
          </a:ln>
        </p:spPr>
      </p:cxnSp>
      <p:cxnSp>
        <p:nvCxnSpPr>
          <p:cNvPr id="19" name="Google Shape;129;p5">
            <a:extLst>
              <a:ext uri="{FF2B5EF4-FFF2-40B4-BE49-F238E27FC236}">
                <a16:creationId xmlns:a16="http://schemas.microsoft.com/office/drawing/2014/main" id="{A673209B-1130-4869-9448-A52FEFB77752}"/>
              </a:ext>
            </a:extLst>
          </p:cNvPr>
          <p:cNvCxnSpPr>
            <a:cxnSpLocks/>
          </p:cNvCxnSpPr>
          <p:nvPr/>
        </p:nvCxnSpPr>
        <p:spPr>
          <a:xfrm flipH="1">
            <a:off x="2526899" y="2668960"/>
            <a:ext cx="1322227" cy="195884"/>
          </a:xfrm>
          <a:prstGeom prst="straightConnector1">
            <a:avLst/>
          </a:prstGeom>
          <a:noFill/>
          <a:ln w="76200" cap="flat" cmpd="sng">
            <a:solidFill>
              <a:srgbClr val="FF0000"/>
            </a:solidFill>
            <a:prstDash val="solid"/>
            <a:miter lim="800000"/>
            <a:headEnd type="none" w="sm" len="sm"/>
            <a:tailEnd type="triangle" w="med" len="med"/>
          </a:ln>
        </p:spPr>
      </p:cxnSp>
      <p:pic>
        <p:nvPicPr>
          <p:cNvPr id="11" name="Picture 10">
            <a:extLst>
              <a:ext uri="{FF2B5EF4-FFF2-40B4-BE49-F238E27FC236}">
                <a16:creationId xmlns:a16="http://schemas.microsoft.com/office/drawing/2014/main" id="{0EFDD1D7-ACAE-46A5-9979-D416D03FFA69}"/>
              </a:ext>
            </a:extLst>
          </p:cNvPr>
          <p:cNvPicPr>
            <a:picLocks noChangeAspect="1"/>
          </p:cNvPicPr>
          <p:nvPr/>
        </p:nvPicPr>
        <p:blipFill>
          <a:blip r:embed="rId6"/>
          <a:stretch>
            <a:fillRect/>
          </a:stretch>
        </p:blipFill>
        <p:spPr>
          <a:xfrm>
            <a:off x="957118" y="4357629"/>
            <a:ext cx="1693689" cy="2333659"/>
          </a:xfrm>
          <a:prstGeom prst="rect">
            <a:avLst/>
          </a:prstGeom>
        </p:spPr>
      </p:pic>
      <p:cxnSp>
        <p:nvCxnSpPr>
          <p:cNvPr id="25" name="Google Shape;129;p5">
            <a:extLst>
              <a:ext uri="{FF2B5EF4-FFF2-40B4-BE49-F238E27FC236}">
                <a16:creationId xmlns:a16="http://schemas.microsoft.com/office/drawing/2014/main" id="{F73482E4-6375-4A74-98BE-3026537E8F86}"/>
              </a:ext>
            </a:extLst>
          </p:cNvPr>
          <p:cNvCxnSpPr>
            <a:cxnSpLocks/>
          </p:cNvCxnSpPr>
          <p:nvPr/>
        </p:nvCxnSpPr>
        <p:spPr>
          <a:xfrm flipH="1">
            <a:off x="2770795" y="3962625"/>
            <a:ext cx="1342022" cy="987623"/>
          </a:xfrm>
          <a:prstGeom prst="straightConnector1">
            <a:avLst/>
          </a:prstGeom>
          <a:noFill/>
          <a:ln w="76200" cap="flat" cmpd="sng">
            <a:solidFill>
              <a:srgbClr val="FF0000"/>
            </a:solidFill>
            <a:prstDash val="solid"/>
            <a:miter lim="800000"/>
            <a:headEnd type="none" w="sm" len="sm"/>
            <a:tailEnd type="triangle" w="med" len="med"/>
          </a:ln>
        </p:spPr>
      </p:cxnSp>
    </p:spTree>
    <p:extLst>
      <p:ext uri="{BB962C8B-B14F-4D97-AF65-F5344CB8AC3E}">
        <p14:creationId xmlns:p14="http://schemas.microsoft.com/office/powerpoint/2010/main" val="3109363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70465" y="605034"/>
            <a:ext cx="8720266" cy="931767"/>
          </a:xfrm>
          <a:prstGeom prst="rect">
            <a:avLst/>
          </a:prstGeom>
          <a:noFill/>
          <a:ln>
            <a:noFill/>
          </a:ln>
        </p:spPr>
        <p:txBody>
          <a:bodyPr spcFirstLastPara="1" wrap="square" lIns="91425" tIns="45700" rIns="91425" bIns="45700" anchor="t" anchorCtr="0">
            <a:normAutofit fontScale="82500" lnSpcReduction="1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dirty="0">
                <a:solidFill>
                  <a:schemeClr val="dk1"/>
                </a:solidFill>
                <a:latin typeface="Gill Sans"/>
                <a:ea typeface="Gill Sans"/>
                <a:cs typeface="Gill Sans"/>
                <a:sym typeface="Gill Sans"/>
              </a:rPr>
              <a:t>Notes on adding stamps and activities </a:t>
            </a:r>
            <a:endParaRPr sz="1400" b="0" i="0" u="none" strike="noStrike" cap="none" dirty="0">
              <a:solidFill>
                <a:srgbClr val="000000"/>
              </a:solidFill>
              <a:latin typeface="Arial"/>
              <a:ea typeface="Arial"/>
              <a:cs typeface="Arial"/>
              <a:sym typeface="Arial"/>
            </a:endParaRPr>
          </a:p>
        </p:txBody>
      </p:sp>
      <p:sp>
        <p:nvSpPr>
          <p:cNvPr id="148" name="Google Shape;148;p7"/>
          <p:cNvSpPr/>
          <p:nvPr/>
        </p:nvSpPr>
        <p:spPr>
          <a:xfrm>
            <a:off x="313729" y="1201473"/>
            <a:ext cx="8477002" cy="4524275"/>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Clr>
                <a:srgbClr val="000000"/>
              </a:buClr>
              <a:buSzPts val="1800"/>
              <a:buFont typeface="Arial" panose="020B0604020202020204" pitchFamily="34" charset="0"/>
              <a:buChar char="•"/>
            </a:pPr>
            <a:r>
              <a:rPr lang="en-GB" sz="1800" dirty="0">
                <a:solidFill>
                  <a:schemeClr val="dk1"/>
                </a:solidFill>
                <a:latin typeface="Gill Sans"/>
                <a:ea typeface="Gill Sans"/>
                <a:cs typeface="Gill Sans"/>
                <a:sym typeface="Gill Sans"/>
              </a:rPr>
              <a:t>Adding activities this way should only be done for irregular or one-off activities. If it is being used for an activity that takes place regularly, it will need to become a Learning Destination. You can nominate a Learning Destination by completing this short Google Form: </a:t>
            </a:r>
            <a:r>
              <a:rPr lang="en-GB" sz="1800" dirty="0">
                <a:solidFill>
                  <a:schemeClr val="dk1"/>
                </a:solidFill>
                <a:latin typeface="Gill Sans"/>
                <a:ea typeface="Gill Sans"/>
                <a:cs typeface="Gill Sans"/>
                <a:sym typeface="Gill Sans"/>
                <a:hlinkClick r:id="rId3"/>
              </a:rPr>
              <a:t>https://forms.gle/LkMshaiH89ujCPhK8</a:t>
            </a:r>
            <a:r>
              <a:rPr lang="en-GB" sz="1800" dirty="0">
                <a:solidFill>
                  <a:schemeClr val="dk1"/>
                </a:solidFill>
                <a:latin typeface="Gill Sans"/>
                <a:ea typeface="Gill Sans"/>
                <a:cs typeface="Gill Sans"/>
                <a:sym typeface="Gill Sans"/>
              </a:rPr>
              <a:t> </a:t>
            </a:r>
          </a:p>
          <a:p>
            <a:pPr marL="285750" marR="0" lvl="0" indent="-285750" rtl="0">
              <a:lnSpc>
                <a:spcPct val="100000"/>
              </a:lnSpc>
              <a:spcBef>
                <a:spcPts val="0"/>
              </a:spcBef>
              <a:spcAft>
                <a:spcPts val="0"/>
              </a:spcAft>
              <a:buClr>
                <a:srgbClr val="000000"/>
              </a:buClr>
              <a:buSzPts val="1800"/>
              <a:buFont typeface="Arial" panose="020B0604020202020204" pitchFamily="34" charset="0"/>
              <a:buChar char="•"/>
            </a:pPr>
            <a:endParaRPr lang="en-GB" sz="1800" dirty="0">
              <a:solidFill>
                <a:schemeClr val="dk1"/>
              </a:solidFill>
              <a:latin typeface="Gill Sans"/>
              <a:ea typeface="Gill Sans"/>
              <a:cs typeface="Gill Sans"/>
              <a:sym typeface="Gill Sans"/>
            </a:endParaRPr>
          </a:p>
          <a:p>
            <a:pPr marL="285750" indent="-285750">
              <a:buSzPts val="1800"/>
              <a:buFont typeface="Arial" panose="020B0604020202020204" pitchFamily="34" charset="0"/>
              <a:buChar char="•"/>
            </a:pPr>
            <a:r>
              <a:rPr lang="en-GB" sz="1800" dirty="0">
                <a:solidFill>
                  <a:schemeClr val="dk1"/>
                </a:solidFill>
                <a:latin typeface="Gill Sans"/>
                <a:ea typeface="Gill Sans"/>
                <a:cs typeface="Gill Sans"/>
                <a:sym typeface="Gill Sans"/>
              </a:rPr>
              <a:t>Please remember to only add activities that have a learning basis to them, as we can’t award stamps for activities that we wouldn’t be able to validate, such as going to the park, tutoring or childcare. If it doesn’t meet our extra-curricular guidelines/criteria, it will unfortunately need to be revoked. </a:t>
            </a:r>
          </a:p>
          <a:p>
            <a:pPr>
              <a:buSzPts val="1800"/>
            </a:pPr>
            <a:endParaRPr lang="en-GB" sz="1800" dirty="0">
              <a:solidFill>
                <a:schemeClr val="dk1"/>
              </a:solidFill>
              <a:latin typeface="Gill Sans"/>
              <a:ea typeface="Gill Sans"/>
              <a:cs typeface="Gill Sans"/>
              <a:sym typeface="Gill Sans"/>
            </a:endParaRPr>
          </a:p>
          <a:p>
            <a:pPr marL="285750" indent="-285750">
              <a:buSzPts val="1800"/>
              <a:buFont typeface="Arial" panose="020B0604020202020204" pitchFamily="34" charset="0"/>
              <a:buChar char="•"/>
            </a:pPr>
            <a:r>
              <a:rPr lang="en-GB" sz="1800" b="0" i="0" u="none" strike="noStrike" cap="none" dirty="0">
                <a:solidFill>
                  <a:schemeClr val="dk1"/>
                </a:solidFill>
                <a:latin typeface="Gill Sans"/>
                <a:ea typeface="Gill Sans"/>
                <a:cs typeface="Gill Sans"/>
                <a:sym typeface="Gill Sans"/>
              </a:rPr>
              <a:t>Please only add stamp codes which you have been given for completing activities. If we notice that stamp codes are being added for activities you haven’t completed, we may need to restrict your ability to add stamp codes yourself. </a:t>
            </a:r>
          </a:p>
          <a:p>
            <a:pPr marL="285750" marR="0" lvl="0" indent="-285750" rtl="0">
              <a:lnSpc>
                <a:spcPct val="100000"/>
              </a:lnSpc>
              <a:spcBef>
                <a:spcPts val="0"/>
              </a:spcBef>
              <a:spcAft>
                <a:spcPts val="0"/>
              </a:spcAft>
              <a:buClr>
                <a:srgbClr val="000000"/>
              </a:buClr>
              <a:buSzPts val="1800"/>
              <a:buFont typeface="Arial" panose="020B0604020202020204" pitchFamily="34" charset="0"/>
              <a:buChar char="•"/>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lang="en-GB" sz="1800"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149" name="Google Shape;149;p7"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771475" y="6037249"/>
            <a:ext cx="1160658" cy="671104"/>
          </a:xfrm>
          <a:prstGeom prst="rect">
            <a:avLst/>
          </a:prstGeom>
          <a:noFill/>
          <a:ln>
            <a:noFill/>
          </a:ln>
        </p:spPr>
      </p:pic>
    </p:spTree>
    <p:extLst>
      <p:ext uri="{BB962C8B-B14F-4D97-AF65-F5344CB8AC3E}">
        <p14:creationId xmlns:p14="http://schemas.microsoft.com/office/powerpoint/2010/main" val="279180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p:nvPr/>
        </p:nvSpPr>
        <p:spPr>
          <a:xfrm>
            <a:off x="469044" y="938444"/>
            <a:ext cx="7941772" cy="798656"/>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Frequently Asked Questions</a:t>
            </a:r>
            <a:endParaRPr sz="1400" b="0" i="0" u="none" strike="noStrike" cap="none">
              <a:solidFill>
                <a:srgbClr val="000000"/>
              </a:solidFill>
              <a:latin typeface="Arial"/>
              <a:ea typeface="Arial"/>
              <a:cs typeface="Arial"/>
              <a:sym typeface="Arial"/>
            </a:endParaRPr>
          </a:p>
        </p:txBody>
      </p:sp>
      <p:sp>
        <p:nvSpPr>
          <p:cNvPr id="244" name="Google Shape;244;p17"/>
          <p:cNvSpPr/>
          <p:nvPr/>
        </p:nvSpPr>
        <p:spPr>
          <a:xfrm>
            <a:off x="625324" y="2072567"/>
            <a:ext cx="762921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Gill Sans"/>
                <a:ea typeface="Gill Sans"/>
                <a:cs typeface="Gill Sans"/>
                <a:sym typeface="Gill Sans"/>
              </a:rPr>
              <a:t>What happens if I am not given a CU Online code?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There may be times when members of staff at Learning Destinations aren’t sure of the codes, particularly when they are larger organisations with multiple members of staff.</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If this is the case, please email Louise at </a:t>
            </a:r>
            <a:r>
              <a:rPr lang="en-GB" sz="1800" u="sng" dirty="0">
                <a:solidFill>
                  <a:schemeClr val="dk1"/>
                </a:solidFill>
                <a:latin typeface="Gill Sans"/>
                <a:ea typeface="Gill Sans"/>
                <a:cs typeface="Gill Sans"/>
                <a:sym typeface="Gill Sans"/>
                <a:hlinkClick r:id="rId3"/>
              </a:rPr>
              <a:t>Bexley.CU@Bexley.gov.uk</a:t>
            </a:r>
            <a:r>
              <a:rPr lang="en-GB" sz="1800" u="sng" dirty="0">
                <a:solidFill>
                  <a:schemeClr val="dk1"/>
                </a:solidFill>
                <a:latin typeface="Gill Sans"/>
                <a:ea typeface="Gill Sans"/>
                <a:cs typeface="Gill Sans"/>
                <a:sym typeface="Gill Sans"/>
              </a:rPr>
              <a:t> </a:t>
            </a:r>
            <a:r>
              <a:rPr lang="en-GB" sz="1800" b="0" i="0" u="none" strike="noStrike" cap="none" dirty="0">
                <a:solidFill>
                  <a:schemeClr val="dk1"/>
                </a:solidFill>
                <a:latin typeface="Gill Sans"/>
                <a:ea typeface="Gill Sans"/>
                <a:cs typeface="Gill Sans"/>
                <a:sym typeface="Gill Sans"/>
              </a:rPr>
              <a:t>with evidence of the activity and she will be able to provide you with the code.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245" name="Google Shape;245;p17"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544911" y="5238015"/>
            <a:ext cx="1160658" cy="6711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p:nvPr/>
        </p:nvSpPr>
        <p:spPr>
          <a:xfrm>
            <a:off x="379615" y="636903"/>
            <a:ext cx="7941772" cy="798656"/>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Frequently Asked Questions</a:t>
            </a:r>
            <a:endParaRPr sz="1400" b="0" i="0" u="none" strike="noStrike" cap="none">
              <a:solidFill>
                <a:srgbClr val="000000"/>
              </a:solidFill>
              <a:latin typeface="Arial"/>
              <a:ea typeface="Arial"/>
              <a:cs typeface="Arial"/>
              <a:sym typeface="Arial"/>
            </a:endParaRPr>
          </a:p>
        </p:txBody>
      </p:sp>
      <p:sp>
        <p:nvSpPr>
          <p:cNvPr id="251" name="Google Shape;251;p18"/>
          <p:cNvSpPr/>
          <p:nvPr/>
        </p:nvSpPr>
        <p:spPr>
          <a:xfrm>
            <a:off x="601114" y="1687637"/>
            <a:ext cx="7941772"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Gill Sans"/>
                <a:ea typeface="Gill Sans"/>
                <a:cs typeface="Gill Sans"/>
                <a:sym typeface="Gill Sans"/>
              </a:rPr>
              <a:t>I attend a club that isn’t validated – can I get a stamp for this?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We are only able to provide stamps for validated Learning Destinations and activities.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 are welcome to nominate a Learning Destination by completing this very short Google Form and we will then contact the club to see if they would like to become a Learning Destination: (</a:t>
            </a:r>
            <a:r>
              <a:rPr lang="en-GB" sz="1800" b="0" i="0" u="sng" strike="noStrike" cap="none" dirty="0">
                <a:solidFill>
                  <a:schemeClr val="dk1"/>
                </a:solidFill>
                <a:latin typeface="Gill Sans"/>
                <a:ea typeface="Gill Sans"/>
                <a:cs typeface="Gill Sans"/>
                <a:sym typeface="Gill Sans"/>
                <a:hlinkClick r:id="rId3"/>
              </a:rPr>
              <a:t>https://forms.gle/LkMshaiH89ujCPhK8</a:t>
            </a:r>
            <a:r>
              <a:rPr lang="en-GB" sz="1800" b="0" i="0" u="sng" strike="noStrike" cap="none" dirty="0">
                <a:solidFill>
                  <a:schemeClr val="dk1"/>
                </a:solidFill>
                <a:latin typeface="Gill Sans"/>
                <a:ea typeface="Gill Sans"/>
                <a:cs typeface="Gill Sans"/>
                <a:sym typeface="Gill Sans"/>
              </a:rPr>
              <a:t> </a:t>
            </a:r>
            <a:r>
              <a:rPr lang="en-GB" sz="1800" b="0" i="0" u="none" strike="noStrike" cap="none" dirty="0">
                <a:solidFill>
                  <a:schemeClr val="dk1"/>
                </a:solidFill>
                <a:latin typeface="Gill Sans"/>
                <a:ea typeface="Gill Sans"/>
                <a:cs typeface="Gill Sans"/>
                <a:sym typeface="Gill Sans"/>
              </a:rPr>
              <a:t>)</a:t>
            </a:r>
          </a:p>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dirty="0">
                <a:solidFill>
                  <a:schemeClr val="dk1"/>
                </a:solidFill>
                <a:latin typeface="Gill Sans"/>
                <a:sym typeface="Gill Sans"/>
              </a:rPr>
              <a:t>We cannot guarantee they will join us, but we will certainly contact them and ask!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252" name="Google Shape;252;p18"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4">
            <a:alphaModFix/>
          </a:blip>
          <a:srcRect/>
          <a:stretch/>
        </p:blipFill>
        <p:spPr>
          <a:xfrm>
            <a:off x="7544911" y="5238015"/>
            <a:ext cx="1160658" cy="67110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00bc1b8ccc_1_0"/>
          <p:cNvSpPr txBox="1"/>
          <p:nvPr/>
        </p:nvSpPr>
        <p:spPr>
          <a:xfrm>
            <a:off x="313627" y="1051682"/>
            <a:ext cx="7941900" cy="7986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90000"/>
              </a:lnSpc>
              <a:spcBef>
                <a:spcPts val="0"/>
              </a:spcBef>
              <a:spcAft>
                <a:spcPts val="0"/>
              </a:spcAft>
              <a:buClr>
                <a:schemeClr val="dk1"/>
              </a:buClr>
              <a:buSzPts val="4400"/>
              <a:buFont typeface="Gill Sans"/>
              <a:buNone/>
            </a:pPr>
            <a:r>
              <a:rPr lang="en-GB" sz="4400" b="1" i="0" u="none" strike="noStrike" cap="none" dirty="0">
                <a:solidFill>
                  <a:schemeClr val="dk1"/>
                </a:solidFill>
                <a:latin typeface="Gill Sans"/>
                <a:ea typeface="Gill Sans"/>
                <a:cs typeface="Gill Sans"/>
                <a:sym typeface="Gill Sans"/>
              </a:rPr>
              <a:t>You can now </a:t>
            </a:r>
            <a:r>
              <a:rPr lang="en-GB" sz="4400" b="1" dirty="0">
                <a:solidFill>
                  <a:schemeClr val="dk1"/>
                </a:solidFill>
                <a:latin typeface="Gill Sans"/>
                <a:ea typeface="Gill Sans"/>
                <a:cs typeface="Gill Sans"/>
                <a:sym typeface="Gill Sans"/>
              </a:rPr>
              <a:t>a</a:t>
            </a:r>
            <a:r>
              <a:rPr lang="en-GB" sz="4400" b="1" i="0" u="none" strike="noStrike" cap="none" dirty="0">
                <a:solidFill>
                  <a:schemeClr val="dk1"/>
                </a:solidFill>
                <a:latin typeface="Gill Sans"/>
                <a:ea typeface="Gill Sans"/>
                <a:cs typeface="Gill Sans"/>
                <a:sym typeface="Gill Sans"/>
              </a:rPr>
              <a:t>dd your first stamp!</a:t>
            </a:r>
            <a:endParaRPr sz="1400" b="0" i="0" u="none" strike="noStrike" cap="none" dirty="0">
              <a:solidFill>
                <a:srgbClr val="000000"/>
              </a:solidFill>
              <a:latin typeface="Arial"/>
              <a:ea typeface="Arial"/>
              <a:cs typeface="Arial"/>
              <a:sym typeface="Arial"/>
            </a:endParaRPr>
          </a:p>
        </p:txBody>
      </p:sp>
      <p:sp>
        <p:nvSpPr>
          <p:cNvPr id="258" name="Google Shape;258;g100bc1b8ccc_1_0"/>
          <p:cNvSpPr/>
          <p:nvPr/>
        </p:nvSpPr>
        <p:spPr>
          <a:xfrm>
            <a:off x="443950" y="2259133"/>
            <a:ext cx="7941900" cy="94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GB" sz="6600" b="1" i="0" u="none" strike="noStrike" cap="none" dirty="0">
                <a:solidFill>
                  <a:srgbClr val="7030A0"/>
                </a:solidFill>
                <a:latin typeface="Gill Sans"/>
                <a:ea typeface="Gill Sans"/>
                <a:cs typeface="Gill Sans"/>
                <a:sym typeface="Gill Sans"/>
              </a:rPr>
              <a:t>Purple 1402</a:t>
            </a:r>
          </a:p>
          <a:p>
            <a:pPr marL="0" marR="0" lvl="0" indent="0" algn="ctr" rtl="0">
              <a:lnSpc>
                <a:spcPct val="100000"/>
              </a:lnSpc>
              <a:spcBef>
                <a:spcPts val="0"/>
              </a:spcBef>
              <a:spcAft>
                <a:spcPts val="0"/>
              </a:spcAft>
              <a:buClr>
                <a:srgbClr val="000000"/>
              </a:buClr>
              <a:buSzPts val="6600"/>
              <a:buFont typeface="Arial"/>
              <a:buNone/>
            </a:pPr>
            <a:endParaRPr lang="en-GB" sz="4000" b="1" dirty="0">
              <a:solidFill>
                <a:schemeClr val="dk1"/>
              </a:solidFill>
              <a:latin typeface="Gill Sans"/>
              <a:sym typeface="Gill Sans"/>
            </a:endParaRPr>
          </a:p>
          <a:p>
            <a:pPr marL="0" marR="0" lvl="0" indent="0" algn="ctr" rtl="0">
              <a:lnSpc>
                <a:spcPct val="100000"/>
              </a:lnSpc>
              <a:spcBef>
                <a:spcPts val="0"/>
              </a:spcBef>
              <a:spcAft>
                <a:spcPts val="0"/>
              </a:spcAft>
              <a:buClr>
                <a:srgbClr val="000000"/>
              </a:buClr>
              <a:buSzPts val="6600"/>
              <a:buFont typeface="Arial"/>
              <a:buNone/>
            </a:pPr>
            <a:r>
              <a:rPr lang="en-GB" sz="2800" b="1" i="0" u="none" strike="noStrike" cap="none" dirty="0">
                <a:solidFill>
                  <a:schemeClr val="dk1"/>
                </a:solidFill>
                <a:latin typeface="Gill Sans"/>
                <a:ea typeface="Arial"/>
                <a:cs typeface="Arial"/>
                <a:sym typeface="Gill Sans"/>
              </a:rPr>
              <a:t>This will give you a 30min stamp for learning how to use CU Online!  </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p:txBody>
      </p:sp>
      <p:pic>
        <p:nvPicPr>
          <p:cNvPr id="259" name="Google Shape;259;g100bc1b8ccc_1_0"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544911" y="5238015"/>
            <a:ext cx="1160658" cy="6711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p:nvPr/>
        </p:nvSpPr>
        <p:spPr>
          <a:xfrm>
            <a:off x="415637" y="922177"/>
            <a:ext cx="8285303" cy="4106779"/>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2700"/>
              <a:buFont typeface="Arial"/>
              <a:buNone/>
            </a:pPr>
            <a:r>
              <a:rPr lang="en-GB" sz="2700" b="0" i="0" u="none" strike="noStrike" cap="none" dirty="0">
                <a:solidFill>
                  <a:schemeClr val="dk1"/>
                </a:solidFill>
                <a:latin typeface="Gill Sans"/>
                <a:ea typeface="Gill Sans"/>
                <a:cs typeface="Gill Sans"/>
                <a:sym typeface="Gill Sans"/>
              </a:rPr>
              <a:t>Everyone who is signed up to Children’s University will get their own Passport to Learning and access to their personal Children’s University Online account. This is where your child will be able to see the stamps they have collected at all the different clubs and activities they go to.</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1000"/>
              </a:spcBef>
              <a:spcAft>
                <a:spcPts val="0"/>
              </a:spcAft>
              <a:buClr>
                <a:schemeClr val="dk1"/>
              </a:buClr>
              <a:buSzPts val="2700"/>
              <a:buFont typeface="Arial"/>
              <a:buNone/>
            </a:pPr>
            <a:r>
              <a:rPr lang="en-GB" sz="2700" b="0" i="0" u="none" strike="noStrike" cap="none" dirty="0">
                <a:solidFill>
                  <a:schemeClr val="dk1"/>
                </a:solidFill>
                <a:latin typeface="Gill Sans"/>
                <a:ea typeface="Gill Sans"/>
                <a:cs typeface="Gill Sans"/>
                <a:sym typeface="Gill Sans"/>
              </a:rPr>
              <a:t>Simply take their passport with you to a validated Learning Destination or activity to earn a Children’s University stamp and CU Online code!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Overlock"/>
              <a:ea typeface="Overlock"/>
              <a:cs typeface="Overlock"/>
              <a:sym typeface="Overlock"/>
            </a:endParaRPr>
          </a:p>
        </p:txBody>
      </p:sp>
      <p:pic>
        <p:nvPicPr>
          <p:cNvPr id="117" name="Google Shape;117;p4"/>
          <p:cNvPicPr preferRelativeResize="0"/>
          <p:nvPr/>
        </p:nvPicPr>
        <p:blipFill rotWithShape="1">
          <a:blip r:embed="rId3">
            <a:alphaModFix/>
          </a:blip>
          <a:srcRect/>
          <a:stretch/>
        </p:blipFill>
        <p:spPr>
          <a:xfrm>
            <a:off x="6859491" y="4359564"/>
            <a:ext cx="1586874" cy="2341418"/>
          </a:xfrm>
          <a:prstGeom prst="rect">
            <a:avLst/>
          </a:prstGeom>
          <a:noFill/>
          <a:ln>
            <a:noFill/>
          </a:ln>
        </p:spPr>
      </p:pic>
      <p:pic>
        <p:nvPicPr>
          <p:cNvPr id="118" name="Google Shape;118;p4"/>
          <p:cNvPicPr preferRelativeResize="0"/>
          <p:nvPr/>
        </p:nvPicPr>
        <p:blipFill rotWithShape="1">
          <a:blip r:embed="rId4">
            <a:alphaModFix/>
          </a:blip>
          <a:srcRect l="11985" r="24216"/>
          <a:stretch/>
        </p:blipFill>
        <p:spPr>
          <a:xfrm>
            <a:off x="2187790" y="4795528"/>
            <a:ext cx="1783780" cy="1997174"/>
          </a:xfrm>
          <a:prstGeom prst="rect">
            <a:avLst/>
          </a:prstGeom>
          <a:noFill/>
          <a:ln>
            <a:noFill/>
          </a:ln>
        </p:spPr>
      </p:pic>
      <p:sp>
        <p:nvSpPr>
          <p:cNvPr id="119" name="Google Shape;119;p4"/>
          <p:cNvSpPr txBox="1"/>
          <p:nvPr/>
        </p:nvSpPr>
        <p:spPr>
          <a:xfrm>
            <a:off x="1080654" y="157018"/>
            <a:ext cx="6605337" cy="102644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4400"/>
              <a:buFont typeface="Gill Sans"/>
              <a:buNone/>
            </a:pPr>
            <a:r>
              <a:rPr lang="en-GB" sz="4400" b="1" i="0" u="none" strike="noStrike" cap="none">
                <a:solidFill>
                  <a:schemeClr val="dk1"/>
                </a:solidFill>
                <a:latin typeface="Gill Sans"/>
                <a:ea typeface="Gill Sans"/>
                <a:cs typeface="Gill Sans"/>
                <a:sym typeface="Gill Sans"/>
              </a:rPr>
              <a:t>How does it work?</a:t>
            </a:r>
            <a:endParaRPr sz="1400" b="0" i="0" u="none" strike="noStrike" cap="none">
              <a:solidFill>
                <a:srgbClr val="000000"/>
              </a:solidFill>
              <a:latin typeface="Arial"/>
              <a:ea typeface="Arial"/>
              <a:cs typeface="Arial"/>
              <a:sym typeface="Arial"/>
            </a:endParaRPr>
          </a:p>
        </p:txBody>
      </p:sp>
      <p:pic>
        <p:nvPicPr>
          <p:cNvPr id="120" name="Google Shape;120;p4"/>
          <p:cNvPicPr preferRelativeResize="0"/>
          <p:nvPr/>
        </p:nvPicPr>
        <p:blipFill rotWithShape="1">
          <a:blip r:embed="rId5">
            <a:alphaModFix/>
          </a:blip>
          <a:srcRect r="10815" b="5587"/>
          <a:stretch/>
        </p:blipFill>
        <p:spPr>
          <a:xfrm rot="1049302">
            <a:off x="4651364" y="4703814"/>
            <a:ext cx="1276675" cy="1980267"/>
          </a:xfrm>
          <a:prstGeom prst="rect">
            <a:avLst/>
          </a:prstGeom>
          <a:noFill/>
          <a:ln>
            <a:noFill/>
          </a:ln>
        </p:spPr>
      </p:pic>
      <p:pic>
        <p:nvPicPr>
          <p:cNvPr id="121" name="Google Shape;121;p4"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6">
            <a:alphaModFix/>
          </a:blip>
          <a:srcRect/>
          <a:stretch/>
        </p:blipFill>
        <p:spPr>
          <a:xfrm>
            <a:off x="265098" y="5693947"/>
            <a:ext cx="1768301" cy="102244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p:nvPr/>
        </p:nvSpPr>
        <p:spPr>
          <a:xfrm>
            <a:off x="462743" y="330040"/>
            <a:ext cx="7941772" cy="798656"/>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More information about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ct val="100000"/>
              <a:buFont typeface="Gill Sans"/>
              <a:buNone/>
            </a:pPr>
            <a:r>
              <a:rPr lang="en-GB" sz="4400" b="1" i="0" u="none" strike="noStrike" cap="none">
                <a:solidFill>
                  <a:schemeClr val="dk1"/>
                </a:solidFill>
                <a:latin typeface="Gill Sans"/>
                <a:ea typeface="Gill Sans"/>
                <a:cs typeface="Gill Sans"/>
                <a:sym typeface="Gill Sans"/>
              </a:rPr>
              <a:t>Learning Destinations</a:t>
            </a:r>
            <a:endParaRPr sz="1400" b="0" i="0" u="none" strike="noStrike" cap="none">
              <a:solidFill>
                <a:srgbClr val="000000"/>
              </a:solidFill>
              <a:latin typeface="Arial"/>
              <a:ea typeface="Arial"/>
              <a:cs typeface="Arial"/>
              <a:sym typeface="Arial"/>
            </a:endParaRPr>
          </a:p>
        </p:txBody>
      </p:sp>
      <p:sp>
        <p:nvSpPr>
          <p:cNvPr id="265" name="Google Shape;265;p19"/>
          <p:cNvSpPr/>
          <p:nvPr/>
        </p:nvSpPr>
        <p:spPr>
          <a:xfrm>
            <a:off x="360680" y="1235055"/>
            <a:ext cx="7941772"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Gill Sans"/>
                <a:ea typeface="Gill Sans"/>
                <a:cs typeface="Gill Sans"/>
                <a:sym typeface="Gill Sans"/>
              </a:rPr>
              <a:t>You can find lots of information about activities that are validated by London South East Children’s University by clicking on these links: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Gill Sans"/>
                <a:ea typeface="Gill Sans"/>
                <a:cs typeface="Gill Sans"/>
                <a:sym typeface="Gill Sans"/>
              </a:rPr>
              <a:t>Learning Destinations in the local area </a:t>
            </a:r>
            <a:r>
              <a:rPr lang="en-GB" sz="1600" b="0" i="0" u="sng" strike="noStrike" cap="none" dirty="0">
                <a:solidFill>
                  <a:schemeClr val="dk1"/>
                </a:solidFill>
                <a:latin typeface="Gill Sans"/>
                <a:ea typeface="Gill Sans"/>
                <a:cs typeface="Gill Sans"/>
                <a:sym typeface="Gill Sans"/>
                <a:hlinkClick r:id="rId3"/>
              </a:rPr>
              <a:t>https://drive.google.com/file/d/15uo61NoKnQK1CB1F7SFG4IUzQmPhWWag/view?usp=sharing</a:t>
            </a:r>
            <a:r>
              <a:rPr lang="en-GB" sz="1600" b="0" i="0" u="sng" strike="noStrike" cap="none" dirty="0">
                <a:solidFill>
                  <a:schemeClr val="dk1"/>
                </a:solidFill>
                <a:latin typeface="Gill Sans"/>
                <a:ea typeface="Gill Sans"/>
                <a:cs typeface="Gill Sans"/>
                <a:sym typeface="Gill Sans"/>
              </a:rPr>
              <a:t>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Gill Sans"/>
                <a:ea typeface="Gill Sans"/>
                <a:cs typeface="Gill Sans"/>
                <a:sym typeface="Gill Sans"/>
              </a:rPr>
              <a:t>Online and at-home learning activities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sng" strike="noStrike" cap="none" dirty="0">
                <a:solidFill>
                  <a:schemeClr val="dk1"/>
                </a:solidFill>
                <a:latin typeface="Gill Sans"/>
                <a:ea typeface="Gill Sans"/>
                <a:cs typeface="Gill Sans"/>
                <a:sym typeface="Gill Sans"/>
                <a:hlinkClick r:id="rId4"/>
              </a:rPr>
              <a:t>https://drive.google.com/file/d/10WIuqfI9lv41-kFHQZU2DjVqdgPgm-Gy/view?usp=share_link</a:t>
            </a:r>
            <a:r>
              <a:rPr lang="en-GB" sz="1600" b="0" i="0" u="sng" strike="noStrike" cap="none" dirty="0">
                <a:solidFill>
                  <a:schemeClr val="dk1"/>
                </a:solidFill>
                <a:latin typeface="Gill Sans"/>
                <a:ea typeface="Gill Sans"/>
                <a:cs typeface="Gill Sans"/>
                <a:sym typeface="Gill Sans"/>
              </a:rPr>
              <a:t> </a:t>
            </a:r>
            <a:r>
              <a:rPr lang="en-GB" sz="1600" b="0" i="0" u="none" strike="noStrike" cap="none" dirty="0">
                <a:solidFill>
                  <a:schemeClr val="dk1"/>
                </a:solidFill>
                <a:latin typeface="Gill Sans"/>
                <a:ea typeface="Gill Sans"/>
                <a:cs typeface="Gill Sans"/>
                <a:sym typeface="Gill Sans"/>
              </a:rPr>
              <a:t>and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sng" strike="noStrike" cap="none" dirty="0">
                <a:solidFill>
                  <a:schemeClr val="dk1"/>
                </a:solidFill>
                <a:latin typeface="Gill Sans"/>
                <a:ea typeface="Gill Sans"/>
                <a:cs typeface="Gill Sans"/>
                <a:sym typeface="Gill Sans"/>
                <a:hlinkClick r:id="rId5"/>
              </a:rPr>
              <a:t>https://www.childrensuniversity.co.uk/get-involved/activities-to-do-at-home-and-online/</a:t>
            </a:r>
            <a:r>
              <a:rPr lang="en-GB" sz="1600" b="0" i="0" u="sng" strike="noStrike" cap="none" dirty="0">
                <a:solidFill>
                  <a:schemeClr val="dk1"/>
                </a:solidFill>
                <a:latin typeface="Gill Sans"/>
                <a:ea typeface="Gill Sans"/>
                <a:cs typeface="Gill Sans"/>
                <a:sym typeface="Gill Sans"/>
              </a:rPr>
              <a:t> </a:t>
            </a:r>
            <a:endParaRPr sz="1600" b="1" i="0" u="sng"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lang="en-GB" sz="1800" b="1" i="0" u="sng"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GB" sz="1800" b="1" u="sng" dirty="0">
                <a:solidFill>
                  <a:schemeClr val="dk1"/>
                </a:solidFill>
                <a:latin typeface="Gill Sans"/>
                <a:ea typeface="Gill Sans"/>
                <a:cs typeface="Gill Sans"/>
                <a:sym typeface="Gill Sans"/>
              </a:rPr>
              <a:t>LSE </a:t>
            </a:r>
            <a:r>
              <a:rPr lang="en-GB" sz="1800" b="1" i="0" u="sng" strike="noStrike" cap="none" dirty="0">
                <a:solidFill>
                  <a:schemeClr val="dk1"/>
                </a:solidFill>
                <a:latin typeface="Gill Sans"/>
                <a:ea typeface="Gill Sans"/>
                <a:cs typeface="Gill Sans"/>
                <a:sym typeface="Gill Sans"/>
              </a:rPr>
              <a:t>CU Challenges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sng" strike="noStrike" cap="none" dirty="0">
                <a:solidFill>
                  <a:schemeClr val="dk1"/>
                </a:solidFill>
                <a:latin typeface="Gill Sans"/>
                <a:ea typeface="Gill Sans"/>
                <a:cs typeface="Gill Sans"/>
                <a:sym typeface="Gill Sans"/>
                <a:hlinkClick r:id="rId6"/>
              </a:rPr>
              <a:t>https://drive.google.com/drive/folders/114EToVgf3MN3RK9iRniHXqhAm0ZSejRw?usp=sharing</a:t>
            </a:r>
            <a:r>
              <a:rPr lang="en-GB" sz="1600" b="0" i="0" u="sng" strike="noStrike" cap="none" dirty="0">
                <a:solidFill>
                  <a:schemeClr val="dk1"/>
                </a:solidFill>
                <a:latin typeface="Gill Sans"/>
                <a:ea typeface="Gill Sans"/>
                <a:cs typeface="Gill Sans"/>
                <a:sym typeface="Gill Sans"/>
              </a:rPr>
              <a:t> </a:t>
            </a:r>
            <a:endParaRPr sz="1800" b="0" i="0" u="none" strike="noStrike" cap="none" dirty="0">
              <a:solidFill>
                <a:schemeClr val="dk1"/>
              </a:solidFill>
              <a:latin typeface="Gill Sans"/>
              <a:ea typeface="Gill Sans"/>
              <a:cs typeface="Gill Sans"/>
              <a:sym typeface="Gill Sans"/>
            </a:endParaRPr>
          </a:p>
        </p:txBody>
      </p:sp>
      <p:pic>
        <p:nvPicPr>
          <p:cNvPr id="266" name="Google Shape;266;p19"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7">
            <a:alphaModFix/>
          </a:blip>
          <a:srcRect/>
          <a:stretch/>
        </p:blipFill>
        <p:spPr>
          <a:xfrm>
            <a:off x="7544911" y="5238015"/>
            <a:ext cx="1160658" cy="67110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p:nvPr/>
        </p:nvSpPr>
        <p:spPr>
          <a:xfrm>
            <a:off x="133166" y="847897"/>
            <a:ext cx="8229599" cy="212805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en-GB" sz="1400" b="0" i="0" u="none" strike="noStrike" cap="none" dirty="0">
                <a:solidFill>
                  <a:schemeClr val="dk1"/>
                </a:solidFill>
                <a:latin typeface="Gill Sans" panose="020B0604020202020204" charset="0"/>
                <a:ea typeface="Calibri"/>
                <a:cs typeface="Calibri"/>
                <a:sym typeface="Calibri"/>
              </a:rPr>
              <a:t>If you have any questions or require further clarification, please do not hesitate to contact Louise on the details given below. </a:t>
            </a:r>
            <a:endParaRPr sz="1400" b="0" i="0" u="none" strike="noStrike" cap="none" dirty="0">
              <a:solidFill>
                <a:srgbClr val="000000"/>
              </a:solidFill>
              <a:latin typeface="Gill Sans" panose="020B0604020202020204" charset="0"/>
              <a:ea typeface="Arial"/>
              <a:cs typeface="Arial"/>
              <a:sym typeface="Arial"/>
            </a:endParaRPr>
          </a:p>
          <a:p>
            <a:pPr marL="0" marR="0" lvl="0" indent="0" algn="ctr" rtl="0">
              <a:lnSpc>
                <a:spcPct val="90000"/>
              </a:lnSpc>
              <a:spcBef>
                <a:spcPts val="1000"/>
              </a:spcBef>
              <a:spcAft>
                <a:spcPts val="0"/>
              </a:spcAft>
              <a:buClr>
                <a:schemeClr val="dk1"/>
              </a:buClr>
              <a:buSzPts val="1600"/>
              <a:buFont typeface="Arial"/>
              <a:buNone/>
            </a:pPr>
            <a:r>
              <a:rPr lang="en-GB" sz="1400" b="0" i="0" u="none" strike="noStrike" cap="none" dirty="0">
                <a:solidFill>
                  <a:schemeClr val="dk1"/>
                </a:solidFill>
                <a:latin typeface="Gill Sans" panose="020B0604020202020204" charset="0"/>
                <a:ea typeface="Calibri"/>
                <a:cs typeface="Calibri"/>
                <a:sym typeface="Calibri"/>
              </a:rPr>
              <a:t>Louise Chalkley</a:t>
            </a:r>
            <a:endParaRPr sz="1400" b="0" i="0" u="none" strike="noStrike" cap="none" dirty="0">
              <a:solidFill>
                <a:srgbClr val="000000"/>
              </a:solidFill>
              <a:latin typeface="Gill Sans" panose="020B0604020202020204" charset="0"/>
              <a:ea typeface="Arial"/>
              <a:cs typeface="Arial"/>
              <a:sym typeface="Arial"/>
            </a:endParaRPr>
          </a:p>
          <a:p>
            <a:pPr marL="0" marR="0" lvl="0" indent="0" algn="ctr" rtl="0">
              <a:lnSpc>
                <a:spcPct val="90000"/>
              </a:lnSpc>
              <a:spcBef>
                <a:spcPts val="1000"/>
              </a:spcBef>
              <a:spcAft>
                <a:spcPts val="0"/>
              </a:spcAft>
              <a:buClr>
                <a:schemeClr val="dk1"/>
              </a:buClr>
              <a:buSzPts val="1600"/>
              <a:buFont typeface="Arial"/>
              <a:buNone/>
            </a:pPr>
            <a:r>
              <a:rPr lang="en-GB" sz="1400" b="0" i="0" u="none" strike="noStrike" cap="none" dirty="0">
                <a:solidFill>
                  <a:schemeClr val="dk1"/>
                </a:solidFill>
                <a:latin typeface="Gill Sans" panose="020B0604020202020204" charset="0"/>
                <a:ea typeface="Calibri"/>
                <a:cs typeface="Calibri"/>
                <a:sym typeface="Calibri"/>
              </a:rPr>
              <a:t>Children’s University Officer, in partnership with London South East Colleges</a:t>
            </a:r>
            <a:endParaRPr sz="1400" b="0" i="0" u="none" strike="noStrike" cap="none" dirty="0">
              <a:solidFill>
                <a:srgbClr val="000000"/>
              </a:solidFill>
              <a:latin typeface="Gill Sans" panose="020B0604020202020204" charset="0"/>
              <a:ea typeface="Arial"/>
              <a:cs typeface="Arial"/>
              <a:sym typeface="Arial"/>
            </a:endParaRPr>
          </a:p>
          <a:p>
            <a:pPr marL="0" marR="0" lvl="0" indent="0" algn="ctr" rtl="0">
              <a:lnSpc>
                <a:spcPct val="90000"/>
              </a:lnSpc>
              <a:spcBef>
                <a:spcPts val="1000"/>
              </a:spcBef>
              <a:spcAft>
                <a:spcPts val="0"/>
              </a:spcAft>
              <a:buClr>
                <a:schemeClr val="dk1"/>
              </a:buClr>
              <a:buSzPts val="1600"/>
              <a:buFont typeface="Arial"/>
              <a:buNone/>
            </a:pPr>
            <a:r>
              <a:rPr lang="en-GB" sz="1400" b="0" i="0" u="none" strike="noStrike" cap="none" dirty="0">
                <a:solidFill>
                  <a:schemeClr val="dk1"/>
                </a:solidFill>
                <a:latin typeface="Gill Sans" panose="020B0604020202020204" charset="0"/>
                <a:ea typeface="Calibri"/>
                <a:cs typeface="Calibri"/>
                <a:sym typeface="Calibri"/>
              </a:rPr>
              <a:t>Tel: 0203 045 5044</a:t>
            </a:r>
            <a:endParaRPr sz="1400" b="0" i="0" u="none" strike="noStrike" cap="none" dirty="0">
              <a:solidFill>
                <a:srgbClr val="000000"/>
              </a:solidFill>
              <a:latin typeface="Gill Sans" panose="020B0604020202020204" charset="0"/>
              <a:ea typeface="Arial"/>
              <a:cs typeface="Arial"/>
              <a:sym typeface="Arial"/>
            </a:endParaRPr>
          </a:p>
          <a:p>
            <a:pPr marL="0" marR="0" lvl="0" indent="0" algn="ctr" rtl="0">
              <a:lnSpc>
                <a:spcPct val="90000"/>
              </a:lnSpc>
              <a:spcBef>
                <a:spcPts val="1000"/>
              </a:spcBef>
              <a:spcAft>
                <a:spcPts val="0"/>
              </a:spcAft>
              <a:buClr>
                <a:schemeClr val="dk1"/>
              </a:buClr>
              <a:buSzPts val="1600"/>
              <a:buFont typeface="Arial"/>
              <a:buNone/>
            </a:pPr>
            <a:r>
              <a:rPr lang="en-GB" sz="1400" b="0" i="0" u="none" strike="noStrike" cap="none" dirty="0">
                <a:solidFill>
                  <a:schemeClr val="dk1"/>
                </a:solidFill>
                <a:latin typeface="Gill Sans" panose="020B0604020202020204" charset="0"/>
                <a:ea typeface="Calibri"/>
                <a:cs typeface="Calibri"/>
                <a:sym typeface="Calibri"/>
              </a:rPr>
              <a:t>Email address: </a:t>
            </a:r>
            <a:r>
              <a:rPr lang="en-GB" sz="1400" dirty="0">
                <a:solidFill>
                  <a:schemeClr val="dk1"/>
                </a:solidFill>
                <a:latin typeface="Gill Sans" panose="020B0604020202020204" charset="0"/>
                <a:ea typeface="Calibri"/>
                <a:cs typeface="Calibri"/>
                <a:sym typeface="Calibri"/>
                <a:hlinkClick r:id="rId3"/>
              </a:rPr>
              <a:t>Louise.Chalkley@Bexley.gov.uk</a:t>
            </a:r>
            <a:r>
              <a:rPr lang="en-GB" sz="1400" dirty="0">
                <a:solidFill>
                  <a:schemeClr val="dk1"/>
                </a:solidFill>
                <a:latin typeface="Gill Sans" panose="020B0604020202020204" charset="0"/>
                <a:ea typeface="Calibri"/>
                <a:cs typeface="Calibri"/>
                <a:sym typeface="Calibri"/>
              </a:rPr>
              <a:t> OR</a:t>
            </a:r>
            <a:r>
              <a:rPr lang="en-GB" sz="1400" u="sng" dirty="0">
                <a:solidFill>
                  <a:schemeClr val="dk1"/>
                </a:solidFill>
                <a:latin typeface="Gill Sans" panose="020B0604020202020204" charset="0"/>
                <a:ea typeface="Calibri"/>
                <a:cs typeface="Calibri"/>
                <a:sym typeface="Calibri"/>
              </a:rPr>
              <a:t> </a:t>
            </a:r>
            <a:r>
              <a:rPr lang="en-GB" sz="1400" u="sng" dirty="0">
                <a:solidFill>
                  <a:schemeClr val="hlink"/>
                </a:solidFill>
                <a:latin typeface="Gill Sans" panose="020B0604020202020204" charset="0"/>
                <a:ea typeface="Calibri"/>
                <a:cs typeface="Calibri"/>
                <a:sym typeface="Calibri"/>
                <a:hlinkClick r:id="rId4"/>
              </a:rPr>
              <a:t>Bexley.CU@Bexley.gov.uk</a:t>
            </a:r>
            <a:r>
              <a:rPr lang="en-GB" sz="1400" u="sng" dirty="0">
                <a:solidFill>
                  <a:schemeClr val="dk1"/>
                </a:solidFill>
                <a:latin typeface="Gill Sans" panose="020B0604020202020204" charset="0"/>
                <a:ea typeface="Calibri"/>
                <a:cs typeface="Calibri"/>
                <a:sym typeface="Calibri"/>
              </a:rPr>
              <a:t> </a:t>
            </a:r>
          </a:p>
          <a:p>
            <a:pPr marL="0" marR="0" lvl="0" indent="0" algn="ctr" rtl="0">
              <a:lnSpc>
                <a:spcPct val="90000"/>
              </a:lnSpc>
              <a:spcBef>
                <a:spcPts val="1000"/>
              </a:spcBef>
              <a:spcAft>
                <a:spcPts val="0"/>
              </a:spcAft>
              <a:buClr>
                <a:schemeClr val="dk1"/>
              </a:buClr>
              <a:buSzPts val="1600"/>
              <a:buFont typeface="Arial"/>
              <a:buNone/>
            </a:pPr>
            <a:endParaRPr sz="1400" b="0" i="0" u="none" strike="noStrike" cap="none" dirty="0">
              <a:solidFill>
                <a:schemeClr val="dk1"/>
              </a:solidFill>
              <a:latin typeface="Gill Sans" panose="020B0604020202020204" charset="0"/>
              <a:ea typeface="Calibri"/>
              <a:cs typeface="Calibri"/>
              <a:sym typeface="Calibri"/>
            </a:endParaRPr>
          </a:p>
          <a:p>
            <a:pPr marL="0" marR="0" lvl="0" indent="0" algn="ctr" rtl="0">
              <a:lnSpc>
                <a:spcPct val="100000"/>
              </a:lnSpc>
              <a:spcBef>
                <a:spcPts val="1000"/>
              </a:spcBef>
              <a:spcAft>
                <a:spcPts val="0"/>
              </a:spcAft>
              <a:buClr>
                <a:schemeClr val="dk1"/>
              </a:buClr>
              <a:buSzPts val="1400"/>
              <a:buFont typeface="Arial"/>
              <a:buNone/>
            </a:pPr>
            <a:r>
              <a:rPr lang="en-GB" sz="1400" b="0" i="0" u="none" strike="noStrike" cap="none" dirty="0">
                <a:solidFill>
                  <a:schemeClr val="dk1"/>
                </a:solidFill>
                <a:latin typeface="Gill Sans" panose="020B0604020202020204" charset="0"/>
                <a:ea typeface="Gill Sans"/>
                <a:cs typeface="Gill Sans"/>
                <a:sym typeface="Gill Sans"/>
              </a:rPr>
              <a:t>Facebook: </a:t>
            </a:r>
            <a:r>
              <a:rPr lang="en-GB" sz="1400" dirty="0">
                <a:solidFill>
                  <a:schemeClr val="dk1"/>
                </a:solidFill>
                <a:latin typeface="Gill Sans" panose="020B0604020202020204" charset="0"/>
                <a:ea typeface="Gill Sans"/>
                <a:cs typeface="Gill Sans"/>
                <a:sym typeface="Gill Sans"/>
              </a:rPr>
              <a:t>London South East</a:t>
            </a:r>
            <a:r>
              <a:rPr lang="en-GB" sz="1400" b="0" i="0" u="none" strike="noStrike" cap="none" dirty="0">
                <a:solidFill>
                  <a:schemeClr val="dk1"/>
                </a:solidFill>
                <a:latin typeface="Gill Sans" panose="020B0604020202020204" charset="0"/>
                <a:ea typeface="Gill Sans"/>
                <a:cs typeface="Gill Sans"/>
                <a:sym typeface="Gill Sans"/>
              </a:rPr>
              <a:t> Children’s University </a:t>
            </a:r>
            <a:r>
              <a:rPr lang="en-GB" sz="1400" u="sng" dirty="0">
                <a:solidFill>
                  <a:schemeClr val="hlink"/>
                </a:solidFill>
                <a:latin typeface="Gill Sans" panose="020B0604020202020204" charset="0"/>
                <a:ea typeface="Gill Sans"/>
                <a:cs typeface="Gill Sans"/>
                <a:sym typeface="Gill Sans"/>
                <a:hlinkClick r:id="rId5"/>
              </a:rPr>
              <a:t>https://www.facebook.com/LSEChildrensUniversity</a:t>
            </a:r>
            <a:r>
              <a:rPr lang="en-GB" sz="1400" u="none" dirty="0">
                <a:solidFill>
                  <a:schemeClr val="dk1"/>
                </a:solidFill>
                <a:latin typeface="Gill Sans" panose="020B0604020202020204" charset="0"/>
                <a:ea typeface="Gill Sans"/>
                <a:cs typeface="Gill Sans"/>
                <a:sym typeface="Gill Sans"/>
              </a:rPr>
              <a:t> </a:t>
            </a:r>
            <a:endParaRPr sz="1400" b="0" i="0" u="none" strike="noStrike" cap="none" dirty="0">
              <a:solidFill>
                <a:schemeClr val="dk1"/>
              </a:solidFill>
              <a:latin typeface="Gill Sans" panose="020B0604020202020204" charset="0"/>
              <a:ea typeface="Gill Sans"/>
              <a:cs typeface="Gill Sans"/>
              <a:sym typeface="Gill Sans"/>
            </a:endParaRPr>
          </a:p>
          <a:p>
            <a:pPr marL="0" marR="0" lvl="0" indent="0" algn="ctr" rtl="0">
              <a:lnSpc>
                <a:spcPct val="100000"/>
              </a:lnSpc>
              <a:spcBef>
                <a:spcPts val="1000"/>
              </a:spcBef>
              <a:spcAft>
                <a:spcPts val="0"/>
              </a:spcAft>
              <a:buClr>
                <a:schemeClr val="dk1"/>
              </a:buClr>
              <a:buSzPts val="1400"/>
              <a:buFont typeface="Arial"/>
              <a:buNone/>
            </a:pPr>
            <a:r>
              <a:rPr lang="en-GB" sz="1400" b="0" i="0" u="none" strike="noStrike" cap="none" dirty="0">
                <a:solidFill>
                  <a:schemeClr val="dk1"/>
                </a:solidFill>
                <a:latin typeface="Gill Sans" panose="020B0604020202020204" charset="0"/>
                <a:ea typeface="Gill Sans"/>
                <a:cs typeface="Gill Sans"/>
                <a:sym typeface="Gill Sans"/>
              </a:rPr>
              <a:t>YouTube: L</a:t>
            </a:r>
            <a:r>
              <a:rPr lang="en-GB" sz="1400" dirty="0">
                <a:solidFill>
                  <a:schemeClr val="dk1"/>
                </a:solidFill>
                <a:latin typeface="Gill Sans" panose="020B0604020202020204" charset="0"/>
                <a:ea typeface="Gill Sans"/>
                <a:cs typeface="Gill Sans"/>
                <a:sym typeface="Gill Sans"/>
              </a:rPr>
              <a:t>ondon South East </a:t>
            </a:r>
            <a:r>
              <a:rPr lang="en-GB" sz="1400" b="0" i="0" u="none" strike="noStrike" cap="none" dirty="0">
                <a:solidFill>
                  <a:schemeClr val="dk1"/>
                </a:solidFill>
                <a:latin typeface="Gill Sans" panose="020B0604020202020204" charset="0"/>
                <a:ea typeface="Gill Sans"/>
                <a:cs typeface="Gill Sans"/>
                <a:sym typeface="Gill Sans"/>
              </a:rPr>
              <a:t> Children’s University </a:t>
            </a:r>
            <a:r>
              <a:rPr lang="en-GB" sz="1400" b="0" i="0" u="sng" strike="noStrike" cap="none" dirty="0">
                <a:solidFill>
                  <a:schemeClr val="dk1"/>
                </a:solidFill>
                <a:latin typeface="Gill Sans" panose="020B0604020202020204" charset="0"/>
                <a:ea typeface="Gill Sans"/>
                <a:cs typeface="Gill Sans"/>
                <a:sym typeface="Gill Sans"/>
                <a:hlinkClick r:id="rId6">
                  <a:extLst>
                    <a:ext uri="{A12FA001-AC4F-418D-AE19-62706E023703}">
                      <ahyp:hlinkClr xmlns:ahyp="http://schemas.microsoft.com/office/drawing/2018/hyperlinkcolor" val="tx"/>
                    </a:ext>
                  </a:extLst>
                </a:hlinkClick>
              </a:rPr>
              <a:t>https://www.youtube.com/channel/UCckjSSH0HfILmkIVWsaiE</a:t>
            </a:r>
            <a:r>
              <a:rPr lang="en-GB" sz="1400" u="sng" dirty="0">
                <a:solidFill>
                  <a:schemeClr val="dk1"/>
                </a:solidFill>
                <a:latin typeface="Gill Sans" panose="020B0604020202020204" charset="0"/>
                <a:ea typeface="Gill Sans"/>
                <a:cs typeface="Gill Sans"/>
                <a:sym typeface="Gill Sans"/>
                <a:hlinkClick r:id="rId6">
                  <a:extLst>
                    <a:ext uri="{A12FA001-AC4F-418D-AE19-62706E023703}">
                      <ahyp:hlinkClr xmlns:ahyp="http://schemas.microsoft.com/office/drawing/2018/hyperlinkcolor" val="tx"/>
                    </a:ext>
                  </a:extLst>
                </a:hlinkClick>
              </a:rPr>
              <a:t>p</a:t>
            </a:r>
            <a:r>
              <a:rPr lang="en-GB" sz="1400" b="0" i="0" u="sng" strike="noStrike" cap="none" dirty="0">
                <a:solidFill>
                  <a:schemeClr val="dk1"/>
                </a:solidFill>
                <a:latin typeface="Gill Sans" panose="020B0604020202020204" charset="0"/>
                <a:ea typeface="Gill Sans"/>
                <a:cs typeface="Gill Sans"/>
                <a:sym typeface="Gill Sans"/>
                <a:hlinkClick r:id="rId6">
                  <a:extLst>
                    <a:ext uri="{A12FA001-AC4F-418D-AE19-62706E023703}">
                      <ahyp:hlinkClr xmlns:ahyp="http://schemas.microsoft.com/office/drawing/2018/hyperlinkcolor" val="tx"/>
                    </a:ext>
                  </a:extLst>
                </a:hlinkClick>
              </a:rPr>
              <a:t>w?view_as=subscriber</a:t>
            </a:r>
            <a:r>
              <a:rPr lang="en-GB" sz="1400" b="0" i="0" u="sng" strike="noStrike" cap="none" dirty="0">
                <a:solidFill>
                  <a:schemeClr val="dk1"/>
                </a:solidFill>
                <a:latin typeface="Gill Sans" panose="020B0604020202020204" charset="0"/>
                <a:ea typeface="Gill Sans"/>
                <a:cs typeface="Gill Sans"/>
                <a:sym typeface="Gill Sans"/>
              </a:rPr>
              <a:t> </a:t>
            </a:r>
            <a:r>
              <a:rPr lang="en-GB" sz="1400" dirty="0">
                <a:solidFill>
                  <a:schemeClr val="dk1"/>
                </a:solidFill>
                <a:latin typeface="Gill Sans" panose="020B0604020202020204" charset="0"/>
                <a:ea typeface="Gill Sans"/>
                <a:cs typeface="Gill Sans"/>
                <a:sym typeface="Gill Sans"/>
              </a:rPr>
              <a:t> </a:t>
            </a:r>
            <a:r>
              <a:rPr lang="en-GB" sz="1400" b="0" i="0" u="none" strike="noStrike" cap="none" dirty="0">
                <a:solidFill>
                  <a:schemeClr val="dk1"/>
                </a:solidFill>
                <a:latin typeface="Gill Sans" panose="020B0604020202020204" charset="0"/>
                <a:ea typeface="Gill Sans"/>
                <a:cs typeface="Gill Sans"/>
                <a:sym typeface="Gill Sans"/>
              </a:rPr>
              <a:t> </a:t>
            </a:r>
            <a:endParaRPr sz="1400" b="0" i="0" u="none" strike="noStrike" cap="none" dirty="0">
              <a:solidFill>
                <a:srgbClr val="000000"/>
              </a:solidFill>
              <a:latin typeface="Gill Sans" panose="020B0604020202020204" charset="0"/>
              <a:ea typeface="Arial"/>
              <a:cs typeface="Arial"/>
              <a:sym typeface="Arial"/>
            </a:endParaRPr>
          </a:p>
          <a:p>
            <a:pPr marL="0" marR="0" lvl="0" indent="0" algn="ctr" rtl="0">
              <a:lnSpc>
                <a:spcPct val="100000"/>
              </a:lnSpc>
              <a:spcBef>
                <a:spcPts val="1000"/>
              </a:spcBef>
              <a:spcAft>
                <a:spcPts val="0"/>
              </a:spcAft>
              <a:buClr>
                <a:schemeClr val="dk1"/>
              </a:buClr>
              <a:buSzPts val="1400"/>
              <a:buFont typeface="Arial"/>
              <a:buNone/>
            </a:pPr>
            <a:r>
              <a:rPr lang="en-GB" sz="1400" b="0" i="0" u="none" strike="noStrike" cap="none" dirty="0">
                <a:solidFill>
                  <a:schemeClr val="dk1"/>
                </a:solidFill>
                <a:latin typeface="Gill Sans" panose="020B0604020202020204" charset="0"/>
                <a:ea typeface="Gill Sans"/>
                <a:cs typeface="Gill Sans"/>
                <a:sym typeface="Gill Sans"/>
              </a:rPr>
              <a:t>Twitter: @LSEChildrenUni  </a:t>
            </a:r>
            <a:r>
              <a:rPr lang="en-GB" sz="1400" b="0" i="0" u="sng" strike="noStrike" cap="none" dirty="0">
                <a:solidFill>
                  <a:schemeClr val="dk1"/>
                </a:solidFill>
                <a:latin typeface="Gill Sans" panose="020B0604020202020204" charset="0"/>
                <a:ea typeface="Gill Sans"/>
                <a:cs typeface="Gill Sans"/>
                <a:sym typeface="Gill Sans"/>
                <a:hlinkClick r:id="rId7"/>
              </a:rPr>
              <a:t>https://twitter.com/LSEChildrenUni</a:t>
            </a:r>
            <a:r>
              <a:rPr lang="en-GB" sz="1400" b="0" i="0" u="sng" strike="noStrike" cap="none" dirty="0">
                <a:solidFill>
                  <a:schemeClr val="dk1"/>
                </a:solidFill>
                <a:latin typeface="Gill Sans" panose="020B0604020202020204" charset="0"/>
                <a:ea typeface="Gill Sans"/>
                <a:cs typeface="Gill Sans"/>
                <a:sym typeface="Gill Sans"/>
              </a:rPr>
              <a:t> </a:t>
            </a:r>
            <a:endParaRPr sz="1400" b="0" i="0" u="none" strike="noStrike" cap="none" dirty="0">
              <a:solidFill>
                <a:schemeClr val="dk1"/>
              </a:solidFill>
              <a:latin typeface="Gill Sans" panose="020B0604020202020204" charset="0"/>
              <a:ea typeface="Gill Sans"/>
              <a:cs typeface="Gill Sans"/>
              <a:sym typeface="Gill Sans"/>
            </a:endParaRPr>
          </a:p>
          <a:p>
            <a:pPr marL="0" marR="0" lvl="0" indent="0" algn="ctr" rtl="0">
              <a:lnSpc>
                <a:spcPct val="100000"/>
              </a:lnSpc>
              <a:spcBef>
                <a:spcPts val="1000"/>
              </a:spcBef>
              <a:spcAft>
                <a:spcPts val="0"/>
              </a:spcAft>
              <a:buClr>
                <a:schemeClr val="dk1"/>
              </a:buClr>
              <a:buSzPts val="1400"/>
              <a:buFont typeface="Arial"/>
              <a:buNone/>
            </a:pPr>
            <a:r>
              <a:rPr lang="en-GB" sz="1400" b="0" i="0" u="none" strike="noStrike" cap="none" dirty="0">
                <a:solidFill>
                  <a:schemeClr val="dk1"/>
                </a:solidFill>
                <a:latin typeface="Gill Sans" panose="020B0604020202020204" charset="0"/>
                <a:ea typeface="Gill Sans"/>
                <a:cs typeface="Gill Sans"/>
                <a:sym typeface="Gill Sans"/>
              </a:rPr>
              <a:t>Instagram: @</a:t>
            </a:r>
            <a:r>
              <a:rPr lang="en-GB" sz="1400" dirty="0">
                <a:solidFill>
                  <a:schemeClr val="dk1"/>
                </a:solidFill>
                <a:latin typeface="Gill Sans" panose="020B0604020202020204" charset="0"/>
                <a:ea typeface="Gill Sans"/>
                <a:cs typeface="Gill Sans"/>
                <a:sym typeface="Gill Sans"/>
              </a:rPr>
              <a:t>LSE</a:t>
            </a:r>
            <a:r>
              <a:rPr lang="en-GB" sz="1400" b="0" i="0" u="none" strike="noStrike" cap="none" dirty="0">
                <a:solidFill>
                  <a:schemeClr val="dk1"/>
                </a:solidFill>
                <a:latin typeface="Gill Sans" panose="020B0604020202020204" charset="0"/>
                <a:ea typeface="Gill Sans"/>
                <a:cs typeface="Gill Sans"/>
                <a:sym typeface="Gill Sans"/>
              </a:rPr>
              <a:t>ChildrensUniversity  </a:t>
            </a:r>
            <a:r>
              <a:rPr lang="en-GB" sz="1400" u="sng" dirty="0">
                <a:solidFill>
                  <a:schemeClr val="hlink"/>
                </a:solidFill>
                <a:latin typeface="Gill Sans" panose="020B0604020202020204" charset="0"/>
                <a:ea typeface="Gill Sans"/>
                <a:cs typeface="Gill Sans"/>
                <a:sym typeface="Gill Sans"/>
                <a:hlinkClick r:id="rId8"/>
              </a:rPr>
              <a:t>ttps://www.instagram.com/lsechildrensuniversity</a:t>
            </a:r>
            <a:r>
              <a:rPr lang="en-GB" sz="1400" dirty="0">
                <a:solidFill>
                  <a:schemeClr val="dk1"/>
                </a:solidFill>
                <a:latin typeface="Gill Sans" panose="020B0604020202020204" charset="0"/>
                <a:ea typeface="Gill Sans"/>
                <a:cs typeface="Gill Sans"/>
                <a:sym typeface="Gill Sans"/>
              </a:rPr>
              <a:t> </a:t>
            </a:r>
            <a:endParaRPr sz="1400" dirty="0">
              <a:solidFill>
                <a:schemeClr val="dk1"/>
              </a:solidFill>
              <a:latin typeface="Gill Sans" panose="020B0604020202020204" charset="0"/>
              <a:ea typeface="Gill Sans"/>
              <a:cs typeface="Gill Sans"/>
              <a:sym typeface="Gill Sans"/>
            </a:endParaRPr>
          </a:p>
          <a:p>
            <a:pPr marL="0" marR="0" lvl="0" indent="0" algn="ctr" rtl="0">
              <a:lnSpc>
                <a:spcPct val="100000"/>
              </a:lnSpc>
              <a:spcBef>
                <a:spcPts val="1000"/>
              </a:spcBef>
              <a:spcAft>
                <a:spcPts val="0"/>
              </a:spcAft>
              <a:buClr>
                <a:schemeClr val="dk1"/>
              </a:buClr>
              <a:buSzPts val="1400"/>
              <a:buFont typeface="Arial"/>
              <a:buNone/>
            </a:pPr>
            <a:r>
              <a:rPr lang="en-GB" sz="1400" b="0" i="0" u="none" strike="noStrike" cap="none" dirty="0">
                <a:solidFill>
                  <a:schemeClr val="dk1"/>
                </a:solidFill>
                <a:latin typeface="Gill Sans" panose="020B0604020202020204" charset="0"/>
                <a:ea typeface="Gill Sans"/>
                <a:cs typeface="Gill Sans"/>
                <a:sym typeface="Gill Sans"/>
                <a:hlinkClick r:id="rId9"/>
              </a:rPr>
              <a:t>https://www.lsec.ac.uk/cuhome</a:t>
            </a:r>
            <a:r>
              <a:rPr lang="en-GB" sz="1400" b="0" i="0" u="none" strike="noStrike" cap="none" dirty="0">
                <a:solidFill>
                  <a:schemeClr val="dk1"/>
                </a:solidFill>
                <a:latin typeface="Gill Sans" panose="020B0604020202020204" charset="0"/>
                <a:ea typeface="Gill Sans"/>
                <a:cs typeface="Gill Sans"/>
                <a:sym typeface="Gill Sans"/>
              </a:rPr>
              <a:t> </a:t>
            </a:r>
          </a:p>
          <a:p>
            <a:pPr marL="0" marR="0" lvl="0" indent="0" algn="ctr" rtl="0">
              <a:lnSpc>
                <a:spcPct val="100000"/>
              </a:lnSpc>
              <a:spcBef>
                <a:spcPts val="1000"/>
              </a:spcBef>
              <a:spcAft>
                <a:spcPts val="0"/>
              </a:spcAft>
              <a:buClr>
                <a:schemeClr val="dk1"/>
              </a:buClr>
              <a:buSzPts val="1400"/>
              <a:buFont typeface="Arial"/>
              <a:buNone/>
            </a:pPr>
            <a:r>
              <a:rPr lang="en-GB" sz="1400" u="sng" dirty="0">
                <a:solidFill>
                  <a:schemeClr val="dk1"/>
                </a:solidFill>
                <a:latin typeface="Gill Sans" panose="020B0604020202020204" charset="0"/>
                <a:ea typeface="Gill Sans"/>
                <a:cs typeface="Gill Sans"/>
                <a:sym typeface="Gill Sans"/>
                <a:hlinkClick r:id="rId10"/>
              </a:rPr>
              <a:t>https://www.childrensuniversity.co.uk/</a:t>
            </a:r>
            <a:r>
              <a:rPr lang="en-GB" sz="1400" u="sng" dirty="0">
                <a:solidFill>
                  <a:schemeClr val="dk1"/>
                </a:solidFill>
                <a:latin typeface="Gill Sans" panose="020B0604020202020204" charset="0"/>
                <a:ea typeface="Gill Sans"/>
                <a:cs typeface="Gill Sans"/>
                <a:sym typeface="Gill Sans"/>
              </a:rPr>
              <a:t> </a:t>
            </a:r>
            <a:endParaRPr sz="1400" b="0" i="0" u="none" strike="noStrike" cap="none" dirty="0">
              <a:solidFill>
                <a:schemeClr val="dk1"/>
              </a:solidFill>
              <a:latin typeface="Gill Sans" panose="020B0604020202020204" charset="0"/>
              <a:ea typeface="Gill Sans"/>
              <a:cs typeface="Gill Sans"/>
              <a:sym typeface="Gill Sans"/>
            </a:endParaRPr>
          </a:p>
          <a:p>
            <a:pPr marL="0" marR="0" lvl="0" indent="0" algn="ctr" rtl="0">
              <a:lnSpc>
                <a:spcPct val="100000"/>
              </a:lnSpc>
              <a:spcBef>
                <a:spcPts val="1000"/>
              </a:spcBef>
              <a:spcAft>
                <a:spcPts val="0"/>
              </a:spcAft>
              <a:buClr>
                <a:schemeClr val="dk1"/>
              </a:buClr>
              <a:buSzPts val="1400"/>
              <a:buFont typeface="Arial"/>
              <a:buNone/>
            </a:pPr>
            <a:r>
              <a:rPr lang="en-GB" sz="1400" b="0" i="0" u="sng" strike="noStrike" cap="none" dirty="0">
                <a:solidFill>
                  <a:schemeClr val="hlink"/>
                </a:solidFill>
                <a:latin typeface="Gill Sans" panose="020B0604020202020204" charset="0"/>
                <a:ea typeface="Gill Sans"/>
                <a:cs typeface="Gill Sans"/>
                <a:sym typeface="Gill Sans"/>
                <a:hlinkClick r:id="rId11"/>
              </a:rPr>
              <a:t>https://drive.google.com/drive/folders/10nKJtRYH2TgJkGn2Deqe_Dt5U2tff_m2?usp=sharing</a:t>
            </a:r>
            <a:r>
              <a:rPr lang="en-GB" sz="1400" b="0" i="0" u="none" strike="noStrike" cap="none" dirty="0">
                <a:solidFill>
                  <a:schemeClr val="dk1"/>
                </a:solidFill>
                <a:latin typeface="Gill Sans" panose="020B0604020202020204" charset="0"/>
                <a:ea typeface="Gill Sans"/>
                <a:cs typeface="Gill Sans"/>
                <a:sym typeface="Gill Sans"/>
              </a:rPr>
              <a:t> </a:t>
            </a:r>
            <a:endParaRPr sz="1400" b="0" i="0" u="none" strike="noStrike" cap="none" dirty="0">
              <a:solidFill>
                <a:schemeClr val="dk1"/>
              </a:solidFill>
              <a:latin typeface="Gill Sans" panose="020B0604020202020204" charset="0"/>
              <a:ea typeface="Gill Sans"/>
              <a:cs typeface="Gill Sans"/>
              <a:sym typeface="Gill Sans"/>
            </a:endParaRPr>
          </a:p>
        </p:txBody>
      </p:sp>
      <p:pic>
        <p:nvPicPr>
          <p:cNvPr id="241" name="Google Shape;241;p15" descr="36E774A1">
            <a:hlinkClick r:id="rId12"/>
          </p:cNvPr>
          <p:cNvPicPr preferRelativeResize="0"/>
          <p:nvPr/>
        </p:nvPicPr>
        <p:blipFill rotWithShape="1">
          <a:blip r:embed="rId13">
            <a:alphaModFix/>
          </a:blip>
          <a:srcRect/>
          <a:stretch/>
        </p:blipFill>
        <p:spPr>
          <a:xfrm>
            <a:off x="199444" y="2499706"/>
            <a:ext cx="476250" cy="476250"/>
          </a:xfrm>
          <a:prstGeom prst="rect">
            <a:avLst/>
          </a:prstGeom>
          <a:noFill/>
          <a:ln>
            <a:noFill/>
          </a:ln>
        </p:spPr>
      </p:pic>
      <p:pic>
        <p:nvPicPr>
          <p:cNvPr id="242" name="Google Shape;242;p15" descr="67074057">
            <a:hlinkClick r:id="rId14"/>
          </p:cNvPr>
          <p:cNvPicPr preferRelativeResize="0"/>
          <p:nvPr/>
        </p:nvPicPr>
        <p:blipFill rotWithShape="1">
          <a:blip r:embed="rId15">
            <a:alphaModFix/>
          </a:blip>
          <a:srcRect/>
          <a:stretch/>
        </p:blipFill>
        <p:spPr>
          <a:xfrm>
            <a:off x="559723" y="3722477"/>
            <a:ext cx="447675" cy="447675"/>
          </a:xfrm>
          <a:prstGeom prst="rect">
            <a:avLst/>
          </a:prstGeom>
          <a:noFill/>
          <a:ln>
            <a:noFill/>
          </a:ln>
        </p:spPr>
      </p:pic>
      <p:pic>
        <p:nvPicPr>
          <p:cNvPr id="243" name="Google Shape;243;p15" descr="830A237D">
            <a:hlinkClick r:id="rId16"/>
          </p:cNvPr>
          <p:cNvPicPr preferRelativeResize="0"/>
          <p:nvPr/>
        </p:nvPicPr>
        <p:blipFill rotWithShape="1">
          <a:blip r:embed="rId17">
            <a:alphaModFix/>
          </a:blip>
          <a:srcRect/>
          <a:stretch/>
        </p:blipFill>
        <p:spPr>
          <a:xfrm>
            <a:off x="7707977" y="4001772"/>
            <a:ext cx="495300" cy="495300"/>
          </a:xfrm>
          <a:prstGeom prst="rect">
            <a:avLst/>
          </a:prstGeom>
          <a:noFill/>
          <a:ln>
            <a:noFill/>
          </a:ln>
        </p:spPr>
      </p:pic>
      <p:sp>
        <p:nvSpPr>
          <p:cNvPr id="244" name="Google Shape;244;p15"/>
          <p:cNvSpPr txBox="1"/>
          <p:nvPr/>
        </p:nvSpPr>
        <p:spPr>
          <a:xfrm>
            <a:off x="354677" y="243401"/>
            <a:ext cx="8229600" cy="792088"/>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Gill Sans"/>
              <a:buNone/>
            </a:pPr>
            <a:r>
              <a:rPr lang="en-GB" sz="2800" b="1" i="0" u="none" strike="noStrike" cap="none" dirty="0">
                <a:solidFill>
                  <a:srgbClr val="FF0000"/>
                </a:solidFill>
                <a:latin typeface="Gill Sans"/>
                <a:ea typeface="Gill Sans"/>
                <a:cs typeface="Gill Sans"/>
                <a:sym typeface="Gill Sans"/>
              </a:rPr>
              <a:t>Contact details and further information</a:t>
            </a:r>
            <a:endParaRPr sz="1400" b="0" i="0" u="none" strike="noStrike" cap="none" dirty="0">
              <a:solidFill>
                <a:srgbClr val="FF0000"/>
              </a:solidFill>
              <a:latin typeface="Arial"/>
              <a:ea typeface="Arial"/>
              <a:cs typeface="Arial"/>
              <a:sym typeface="Arial"/>
            </a:endParaRPr>
          </a:p>
        </p:txBody>
      </p:sp>
      <p:pic>
        <p:nvPicPr>
          <p:cNvPr id="245" name="Google Shape;245;p15" descr="cid:image010.jpg@01D54C74.EC1082C0"/>
          <p:cNvPicPr preferRelativeResize="0"/>
          <p:nvPr/>
        </p:nvPicPr>
        <p:blipFill rotWithShape="1">
          <a:blip r:embed="rId18">
            <a:alphaModFix/>
          </a:blip>
          <a:srcRect/>
          <a:stretch/>
        </p:blipFill>
        <p:spPr>
          <a:xfrm>
            <a:off x="7707977" y="3284327"/>
            <a:ext cx="876300" cy="43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7566-7280-4D97-B17A-B420EB6AD895}"/>
              </a:ext>
            </a:extLst>
          </p:cNvPr>
          <p:cNvSpPr>
            <a:spLocks noGrp="1"/>
          </p:cNvSpPr>
          <p:nvPr>
            <p:ph type="title"/>
          </p:nvPr>
        </p:nvSpPr>
        <p:spPr>
          <a:xfrm>
            <a:off x="628650" y="365126"/>
            <a:ext cx="7886700" cy="788971"/>
          </a:xfrm>
        </p:spPr>
        <p:txBody>
          <a:bodyPr>
            <a:normAutofit/>
          </a:bodyPr>
          <a:lstStyle/>
          <a:p>
            <a:pPr algn="ctr"/>
            <a:r>
              <a:rPr lang="en-GB" sz="4000" b="1" dirty="0">
                <a:latin typeface="Gill Sans MT" panose="020B0502020104020203" pitchFamily="34" charset="0"/>
              </a:rPr>
              <a:t>What happens next?</a:t>
            </a:r>
          </a:p>
        </p:txBody>
      </p:sp>
      <p:sp>
        <p:nvSpPr>
          <p:cNvPr id="3" name="Content Placeholder 2">
            <a:extLst>
              <a:ext uri="{FF2B5EF4-FFF2-40B4-BE49-F238E27FC236}">
                <a16:creationId xmlns:a16="http://schemas.microsoft.com/office/drawing/2014/main" id="{6FF28C15-77EC-47EF-AB6A-C94CF53E4830}"/>
              </a:ext>
            </a:extLst>
          </p:cNvPr>
          <p:cNvSpPr>
            <a:spLocks noGrp="1"/>
          </p:cNvSpPr>
          <p:nvPr>
            <p:ph idx="1"/>
          </p:nvPr>
        </p:nvSpPr>
        <p:spPr>
          <a:xfrm>
            <a:off x="3293615" y="1253331"/>
            <a:ext cx="5088569" cy="2599578"/>
          </a:xfrm>
        </p:spPr>
        <p:txBody>
          <a:bodyPr>
            <a:normAutofit lnSpcReduction="10000"/>
          </a:bodyPr>
          <a:lstStyle/>
          <a:p>
            <a:pPr marL="0" indent="0" algn="ctr">
              <a:buNone/>
            </a:pPr>
            <a:r>
              <a:rPr lang="en-GB" sz="2000" dirty="0">
                <a:latin typeface="Gill Sans MT" panose="020B0502020104020203" pitchFamily="34" charset="0"/>
              </a:rPr>
              <a:t>Every time your child collects a stamp, they get closer to being able to come to a special celebration of your achievements! </a:t>
            </a:r>
          </a:p>
          <a:p>
            <a:pPr marL="0" indent="0" algn="ctr">
              <a:buNone/>
            </a:pPr>
            <a:r>
              <a:rPr lang="en-GB" sz="2000" dirty="0">
                <a:latin typeface="Gill Sans MT" panose="020B0502020104020203" pitchFamily="34" charset="0"/>
              </a:rPr>
              <a:t>This is called a “Graduation”</a:t>
            </a:r>
          </a:p>
          <a:p>
            <a:pPr marL="0" indent="0" algn="ctr">
              <a:buNone/>
            </a:pPr>
            <a:r>
              <a:rPr lang="en-GB" sz="2000" dirty="0">
                <a:latin typeface="Gill Sans MT" panose="020B0502020104020203" pitchFamily="34" charset="0"/>
              </a:rPr>
              <a:t>We hold a graduation each year, usually at the beginning of July, and your child can graduate at lots of different levels, all the way from 30hrs up to 1000hrs! </a:t>
            </a:r>
          </a:p>
          <a:p>
            <a:pPr marL="0" indent="0" algn="ctr">
              <a:buNone/>
            </a:pPr>
            <a:endParaRPr lang="en-GB" sz="2000" dirty="0">
              <a:latin typeface="Gill Sans MT" panose="020B0502020104020203" pitchFamily="34" charset="0"/>
            </a:endParaRPr>
          </a:p>
          <a:p>
            <a:pPr marL="0" indent="0" algn="ctr">
              <a:buNone/>
            </a:pPr>
            <a:endParaRPr lang="en-GB" sz="2000" dirty="0">
              <a:latin typeface="Gill Sans MT" panose="020B0502020104020203" pitchFamily="34" charset="0"/>
            </a:endParaRPr>
          </a:p>
        </p:txBody>
      </p:sp>
      <p:pic>
        <p:nvPicPr>
          <p:cNvPr id="5" name="Picture 4">
            <a:extLst>
              <a:ext uri="{FF2B5EF4-FFF2-40B4-BE49-F238E27FC236}">
                <a16:creationId xmlns:a16="http://schemas.microsoft.com/office/drawing/2014/main" id="{90FB3C95-4F63-4203-80DA-61B2E5D18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6" r="8282"/>
          <a:stretch/>
        </p:blipFill>
        <p:spPr>
          <a:xfrm>
            <a:off x="186431" y="3703605"/>
            <a:ext cx="2977175" cy="2285603"/>
          </a:xfrm>
          <a:prstGeom prst="rect">
            <a:avLst/>
          </a:prstGeom>
        </p:spPr>
      </p:pic>
      <p:pic>
        <p:nvPicPr>
          <p:cNvPr id="7" name="Picture 6">
            <a:extLst>
              <a:ext uri="{FF2B5EF4-FFF2-40B4-BE49-F238E27FC236}">
                <a16:creationId xmlns:a16="http://schemas.microsoft.com/office/drawing/2014/main" id="{5170CDAF-4EA0-4C42-A4E5-71DECAFEF6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63" t="4659" r="9362" b="5802"/>
          <a:stretch/>
        </p:blipFill>
        <p:spPr>
          <a:xfrm>
            <a:off x="186432" y="1422045"/>
            <a:ext cx="2977175" cy="2079680"/>
          </a:xfrm>
          <a:prstGeom prst="rect">
            <a:avLst/>
          </a:prstGeom>
        </p:spPr>
      </p:pic>
      <p:pic>
        <p:nvPicPr>
          <p:cNvPr id="11" name="Picture 10">
            <a:extLst>
              <a:ext uri="{FF2B5EF4-FFF2-40B4-BE49-F238E27FC236}">
                <a16:creationId xmlns:a16="http://schemas.microsoft.com/office/drawing/2014/main" id="{FC643FFE-0427-4310-A220-81C021BD44C4}"/>
              </a:ext>
            </a:extLst>
          </p:cNvPr>
          <p:cNvPicPr>
            <a:picLocks noChangeAspect="1"/>
          </p:cNvPicPr>
          <p:nvPr/>
        </p:nvPicPr>
        <p:blipFill>
          <a:blip r:embed="rId4"/>
          <a:stretch>
            <a:fillRect/>
          </a:stretch>
        </p:blipFill>
        <p:spPr>
          <a:xfrm>
            <a:off x="3428074" y="3852909"/>
            <a:ext cx="4819650" cy="2371725"/>
          </a:xfrm>
          <a:prstGeom prst="rect">
            <a:avLst/>
          </a:prstGeom>
        </p:spPr>
      </p:pic>
      <p:pic>
        <p:nvPicPr>
          <p:cNvPr id="12" name="Picture 11" descr="N:\Directorate of Social &amp; Community Services\Children &amp; Families\Strategies Policies &amp; Procedures\Children's University\Photos, logos and media\CU London South East logo.jpg">
            <a:extLst>
              <a:ext uri="{FF2B5EF4-FFF2-40B4-BE49-F238E27FC236}">
                <a16:creationId xmlns:a16="http://schemas.microsoft.com/office/drawing/2014/main" id="{76F16C4F-C89E-4D3C-8BE2-80D2183EB23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86431" y="6039436"/>
            <a:ext cx="1679510" cy="766685"/>
          </a:xfrm>
          <a:prstGeom prst="rect">
            <a:avLst/>
          </a:prstGeom>
          <a:noFill/>
          <a:ln>
            <a:noFill/>
          </a:ln>
        </p:spPr>
      </p:pic>
    </p:spTree>
    <p:extLst>
      <p:ext uri="{BB962C8B-B14F-4D97-AF65-F5344CB8AC3E}">
        <p14:creationId xmlns:p14="http://schemas.microsoft.com/office/powerpoint/2010/main" val="123957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6"/>
          <p:cNvSpPr txBox="1">
            <a:spLocks noGrp="1"/>
          </p:cNvSpPr>
          <p:nvPr>
            <p:ph type="title"/>
          </p:nvPr>
        </p:nvSpPr>
        <p:spPr>
          <a:xfrm>
            <a:off x="240145" y="569311"/>
            <a:ext cx="8275205"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GB" b="1">
                <a:latin typeface="Gill Sans"/>
                <a:ea typeface="Gill Sans"/>
                <a:cs typeface="Gill Sans"/>
                <a:sym typeface="Gill Sans"/>
              </a:rPr>
              <a:t>Ways in which your child can earn stamps for their passports…</a:t>
            </a:r>
            <a:endParaRPr/>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167517" y="5693180"/>
            <a:ext cx="1768301" cy="1022448"/>
          </a:xfrm>
          <a:prstGeom prst="rect">
            <a:avLst/>
          </a:prstGeom>
          <a:noFill/>
          <a:ln>
            <a:noFill/>
          </a:ln>
        </p:spPr>
      </p:pic>
      <p:sp>
        <p:nvSpPr>
          <p:cNvPr id="11" name="Google Shape;126;p6">
            <a:extLst>
              <a:ext uri="{FF2B5EF4-FFF2-40B4-BE49-F238E27FC236}">
                <a16:creationId xmlns:a16="http://schemas.microsoft.com/office/drawing/2014/main" id="{44D9293F-0591-48F3-B6F8-00247CA26F2B}"/>
              </a:ext>
            </a:extLst>
          </p:cNvPr>
          <p:cNvSpPr txBox="1">
            <a:spLocks noGrp="1"/>
          </p:cNvSpPr>
          <p:nvPr>
            <p:ph type="body" idx="1"/>
          </p:nvPr>
        </p:nvSpPr>
        <p:spPr>
          <a:xfrm>
            <a:off x="240145" y="2168165"/>
            <a:ext cx="8496877" cy="223415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400" dirty="0">
                <a:latin typeface="Gill Sans" panose="020B0604020202020204" charset="0"/>
                <a:sym typeface="Gill Sans"/>
              </a:rPr>
              <a:t>There are a number of ways your children can earn stamps for their passports… let’s have a look…</a:t>
            </a:r>
            <a:endParaRPr sz="1800" dirty="0">
              <a:latin typeface="Gill Sans" panose="020B0604020202020204" charset="0"/>
            </a:endParaRPr>
          </a:p>
        </p:txBody>
      </p:sp>
    </p:spTree>
    <p:extLst>
      <p:ext uri="{BB962C8B-B14F-4D97-AF65-F5344CB8AC3E}">
        <p14:creationId xmlns:p14="http://schemas.microsoft.com/office/powerpoint/2010/main" val="273743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744718" y="1739007"/>
            <a:ext cx="7145517" cy="1484960"/>
          </a:xfrm>
          <a:prstGeom prst="rect">
            <a:avLst/>
          </a:prstGeom>
          <a:noFill/>
          <a:ln>
            <a:noFill/>
          </a:ln>
        </p:spPr>
        <p:txBody>
          <a:bodyPr spcFirstLastPara="1" wrap="square" lIns="91425" tIns="45700" rIns="91425" bIns="45700" anchor="t" anchorCtr="0">
            <a:noAutofit/>
          </a:bodyPr>
          <a:lstStyle/>
          <a:p>
            <a:pPr marL="114300" indent="0" algn="ctr">
              <a:spcBef>
                <a:spcPts val="0"/>
              </a:spcBef>
              <a:buClr>
                <a:schemeClr val="dk1"/>
              </a:buClr>
              <a:buSzPts val="2000"/>
              <a:buNone/>
            </a:pPr>
            <a:r>
              <a:rPr lang="en-GB" sz="2000" dirty="0">
                <a:solidFill>
                  <a:schemeClr val="tx1"/>
                </a:solidFill>
                <a:latin typeface="Gill Sans" panose="020B0604020202020204" charset="0"/>
              </a:rPr>
              <a:t>If your child attends a Children’s University school, then all the lunchtime and after-school clubs, as well as educational visits will count towards their Children’s University passport!</a:t>
            </a:r>
          </a:p>
          <a:p>
            <a:pPr marL="114300" indent="0" algn="ctr">
              <a:spcBef>
                <a:spcPts val="0"/>
              </a:spcBef>
              <a:buClr>
                <a:schemeClr val="dk1"/>
              </a:buClr>
              <a:buSzPts val="2000"/>
              <a:buNone/>
            </a:pPr>
            <a:endParaRPr lang="en-GB" sz="2000" dirty="0">
              <a:solidFill>
                <a:schemeClr val="tx1"/>
              </a:solidFill>
              <a:latin typeface="Gill Sans" panose="020B0604020202020204" charset="0"/>
            </a:endParaRPr>
          </a:p>
          <a:p>
            <a:pPr marL="114300" indent="0" algn="ctr">
              <a:spcBef>
                <a:spcPts val="0"/>
              </a:spcBef>
              <a:buClr>
                <a:schemeClr val="dk1"/>
              </a:buClr>
              <a:buSzPts val="2000"/>
              <a:buNone/>
            </a:pPr>
            <a:r>
              <a:rPr lang="en-GB" sz="2000" dirty="0">
                <a:solidFill>
                  <a:schemeClr val="tx1"/>
                </a:solidFill>
                <a:latin typeface="Gill Sans" panose="020B0604020202020204" charset="0"/>
              </a:rPr>
              <a:t>These are added by teachers at the end of each half term!</a:t>
            </a:r>
          </a:p>
        </p:txBody>
      </p:sp>
      <p:sp>
        <p:nvSpPr>
          <p:cNvPr id="127" name="Google Shape;127;p6"/>
          <p:cNvSpPr txBox="1">
            <a:spLocks noGrp="1"/>
          </p:cNvSpPr>
          <p:nvPr>
            <p:ph type="title"/>
          </p:nvPr>
        </p:nvSpPr>
        <p:spPr>
          <a:xfrm>
            <a:off x="240143" y="267470"/>
            <a:ext cx="827520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b="1" dirty="0">
                <a:solidFill>
                  <a:schemeClr val="tx1"/>
                </a:solidFill>
                <a:latin typeface="Gill Sans" panose="020B0604020202020204" charset="0"/>
                <a:ea typeface="Gill Sans"/>
                <a:cs typeface="Gill Sans"/>
                <a:sym typeface="Gill Sans"/>
              </a:rPr>
              <a:t>Attending after-school or lunchtime clubs in school</a:t>
            </a:r>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254887" y="5749023"/>
            <a:ext cx="1768301" cy="1022448"/>
          </a:xfrm>
          <a:prstGeom prst="rect">
            <a:avLst/>
          </a:prstGeom>
          <a:noFill/>
          <a:ln>
            <a:noFill/>
          </a:ln>
        </p:spPr>
      </p:pic>
      <p:pic>
        <p:nvPicPr>
          <p:cNvPr id="4" name="Picture 3">
            <a:extLst>
              <a:ext uri="{FF2B5EF4-FFF2-40B4-BE49-F238E27FC236}">
                <a16:creationId xmlns:a16="http://schemas.microsoft.com/office/drawing/2014/main" id="{1867DA32-7736-4970-832E-1E30017E79CA}"/>
              </a:ext>
            </a:extLst>
          </p:cNvPr>
          <p:cNvPicPr>
            <a:picLocks noChangeAspect="1"/>
          </p:cNvPicPr>
          <p:nvPr/>
        </p:nvPicPr>
        <p:blipFill>
          <a:blip r:embed="rId4"/>
          <a:stretch>
            <a:fillRect/>
          </a:stretch>
        </p:blipFill>
        <p:spPr>
          <a:xfrm>
            <a:off x="1979628" y="3429000"/>
            <a:ext cx="5151591" cy="2198802"/>
          </a:xfrm>
          <a:prstGeom prst="rect">
            <a:avLst/>
          </a:prstGeom>
        </p:spPr>
      </p:pic>
      <p:pic>
        <p:nvPicPr>
          <p:cNvPr id="3" name="Picture 2">
            <a:extLst>
              <a:ext uri="{FF2B5EF4-FFF2-40B4-BE49-F238E27FC236}">
                <a16:creationId xmlns:a16="http://schemas.microsoft.com/office/drawing/2014/main" id="{48901C5E-C037-0765-D641-2A4B19CDD679}"/>
              </a:ext>
            </a:extLst>
          </p:cNvPr>
          <p:cNvPicPr>
            <a:picLocks noChangeAspect="1"/>
          </p:cNvPicPr>
          <p:nvPr/>
        </p:nvPicPr>
        <p:blipFill>
          <a:blip r:embed="rId5"/>
          <a:stretch>
            <a:fillRect/>
          </a:stretch>
        </p:blipFill>
        <p:spPr>
          <a:xfrm>
            <a:off x="7131219" y="3429000"/>
            <a:ext cx="1274463" cy="646041"/>
          </a:xfrm>
          <a:prstGeom prst="rect">
            <a:avLst/>
          </a:prstGeom>
        </p:spPr>
      </p:pic>
      <p:pic>
        <p:nvPicPr>
          <p:cNvPr id="6" name="Picture 5">
            <a:extLst>
              <a:ext uri="{FF2B5EF4-FFF2-40B4-BE49-F238E27FC236}">
                <a16:creationId xmlns:a16="http://schemas.microsoft.com/office/drawing/2014/main" id="{C2F961DC-C649-0FA7-CD68-824B159A00E9}"/>
              </a:ext>
            </a:extLst>
          </p:cNvPr>
          <p:cNvPicPr>
            <a:picLocks noChangeAspect="1"/>
          </p:cNvPicPr>
          <p:nvPr/>
        </p:nvPicPr>
        <p:blipFill>
          <a:blip r:embed="rId6"/>
          <a:stretch>
            <a:fillRect/>
          </a:stretch>
        </p:blipFill>
        <p:spPr>
          <a:xfrm>
            <a:off x="6364283" y="4897949"/>
            <a:ext cx="2338584" cy="503800"/>
          </a:xfrm>
          <a:prstGeom prst="rect">
            <a:avLst/>
          </a:prstGeom>
        </p:spPr>
      </p:pic>
      <p:pic>
        <p:nvPicPr>
          <p:cNvPr id="8" name="Picture 7">
            <a:extLst>
              <a:ext uri="{FF2B5EF4-FFF2-40B4-BE49-F238E27FC236}">
                <a16:creationId xmlns:a16="http://schemas.microsoft.com/office/drawing/2014/main" id="{DE94AC2A-4280-8AC6-05B6-39048733E3D6}"/>
              </a:ext>
            </a:extLst>
          </p:cNvPr>
          <p:cNvPicPr>
            <a:picLocks noChangeAspect="1"/>
          </p:cNvPicPr>
          <p:nvPr/>
        </p:nvPicPr>
        <p:blipFill>
          <a:blip r:embed="rId7"/>
          <a:stretch>
            <a:fillRect/>
          </a:stretch>
        </p:blipFill>
        <p:spPr>
          <a:xfrm>
            <a:off x="1577272" y="4714031"/>
            <a:ext cx="1288478" cy="510850"/>
          </a:xfrm>
          <a:prstGeom prst="rect">
            <a:avLst/>
          </a:prstGeom>
        </p:spPr>
      </p:pic>
      <p:pic>
        <p:nvPicPr>
          <p:cNvPr id="10" name="Picture 9">
            <a:extLst>
              <a:ext uri="{FF2B5EF4-FFF2-40B4-BE49-F238E27FC236}">
                <a16:creationId xmlns:a16="http://schemas.microsoft.com/office/drawing/2014/main" id="{097FCACB-0E1C-FA30-20CC-426548928B4C}"/>
              </a:ext>
            </a:extLst>
          </p:cNvPr>
          <p:cNvPicPr>
            <a:picLocks noChangeAspect="1"/>
          </p:cNvPicPr>
          <p:nvPr/>
        </p:nvPicPr>
        <p:blipFill>
          <a:blip r:embed="rId8"/>
          <a:stretch>
            <a:fillRect/>
          </a:stretch>
        </p:blipFill>
        <p:spPr>
          <a:xfrm>
            <a:off x="999807" y="3876842"/>
            <a:ext cx="871473" cy="844239"/>
          </a:xfrm>
          <a:prstGeom prst="rect">
            <a:avLst/>
          </a:prstGeom>
        </p:spPr>
      </p:pic>
    </p:spTree>
    <p:extLst>
      <p:ext uri="{BB962C8B-B14F-4D97-AF65-F5344CB8AC3E}">
        <p14:creationId xmlns:p14="http://schemas.microsoft.com/office/powerpoint/2010/main" val="372982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323561" y="2311924"/>
            <a:ext cx="8496877" cy="223415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400" dirty="0">
                <a:latin typeface="Gill Sans" panose="020B0604020202020204" charset="0"/>
                <a:sym typeface="Gill Sans"/>
              </a:rPr>
              <a:t>Our directories showing ALL of these Learning Destinations </a:t>
            </a:r>
          </a:p>
          <a:p>
            <a:pPr marL="0" lvl="0" indent="0" algn="ctr" rtl="0">
              <a:lnSpc>
                <a:spcPct val="90000"/>
              </a:lnSpc>
              <a:spcBef>
                <a:spcPts val="0"/>
              </a:spcBef>
              <a:spcAft>
                <a:spcPts val="0"/>
              </a:spcAft>
              <a:buClr>
                <a:schemeClr val="dk1"/>
              </a:buClr>
              <a:buSzPts val="2000"/>
              <a:buNone/>
            </a:pPr>
            <a:r>
              <a:rPr lang="en-GB" sz="2400" dirty="0">
                <a:latin typeface="Gill Sans" panose="020B0604020202020204" charset="0"/>
                <a:sym typeface="Gill Sans"/>
              </a:rPr>
              <a:t>are on our Google Drive and you can also search the Children’s University website:</a:t>
            </a:r>
          </a:p>
        </p:txBody>
      </p:sp>
      <p:sp>
        <p:nvSpPr>
          <p:cNvPr id="127" name="Google Shape;127;p6"/>
          <p:cNvSpPr txBox="1">
            <a:spLocks noGrp="1"/>
          </p:cNvSpPr>
          <p:nvPr>
            <p:ph type="title"/>
          </p:nvPr>
        </p:nvSpPr>
        <p:spPr>
          <a:xfrm>
            <a:off x="240145" y="569311"/>
            <a:ext cx="827520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b="1" dirty="0">
                <a:latin typeface="Gill Sans" panose="020B0604020202020204" charset="0"/>
                <a:ea typeface="Gill Sans"/>
                <a:cs typeface="Gill Sans"/>
                <a:sym typeface="Gill Sans"/>
              </a:rPr>
              <a:t>Attending activities or clubs with Learning Destinations </a:t>
            </a:r>
            <a:br>
              <a:rPr lang="en-GB" b="1" dirty="0">
                <a:latin typeface="Gill Sans" panose="020B0604020202020204" charset="0"/>
                <a:ea typeface="Gill Sans"/>
                <a:cs typeface="Gill Sans"/>
                <a:sym typeface="Gill Sans"/>
              </a:rPr>
            </a:br>
            <a:r>
              <a:rPr lang="en-GB" b="1" dirty="0">
                <a:latin typeface="Gill Sans" panose="020B0604020202020204" charset="0"/>
                <a:ea typeface="Gill Sans"/>
                <a:cs typeface="Gill Sans"/>
                <a:sym typeface="Gill Sans"/>
              </a:rPr>
              <a:t>(local, national or online ones!)</a:t>
            </a:r>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7758260" y="6038154"/>
            <a:ext cx="1281253" cy="795595"/>
          </a:xfrm>
          <a:prstGeom prst="rect">
            <a:avLst/>
          </a:prstGeom>
          <a:noFill/>
          <a:ln>
            <a:noFill/>
          </a:ln>
        </p:spPr>
      </p:pic>
      <p:pic>
        <p:nvPicPr>
          <p:cNvPr id="5" name="Picture 4">
            <a:extLst>
              <a:ext uri="{FF2B5EF4-FFF2-40B4-BE49-F238E27FC236}">
                <a16:creationId xmlns:a16="http://schemas.microsoft.com/office/drawing/2014/main" id="{20667DC1-6C5C-4E06-B860-01A712A827F6}"/>
              </a:ext>
            </a:extLst>
          </p:cNvPr>
          <p:cNvPicPr>
            <a:picLocks noChangeAspect="1"/>
          </p:cNvPicPr>
          <p:nvPr/>
        </p:nvPicPr>
        <p:blipFill>
          <a:blip r:embed="rId4"/>
          <a:stretch>
            <a:fillRect/>
          </a:stretch>
        </p:blipFill>
        <p:spPr>
          <a:xfrm>
            <a:off x="323561" y="3544392"/>
            <a:ext cx="3611469" cy="2534300"/>
          </a:xfrm>
          <a:prstGeom prst="rect">
            <a:avLst/>
          </a:prstGeom>
        </p:spPr>
      </p:pic>
      <p:pic>
        <p:nvPicPr>
          <p:cNvPr id="4" name="Picture 3">
            <a:extLst>
              <a:ext uri="{FF2B5EF4-FFF2-40B4-BE49-F238E27FC236}">
                <a16:creationId xmlns:a16="http://schemas.microsoft.com/office/drawing/2014/main" id="{051F0FF9-254E-4F5D-A68C-D7599DA33994}"/>
              </a:ext>
            </a:extLst>
          </p:cNvPr>
          <p:cNvPicPr>
            <a:picLocks noChangeAspect="1"/>
          </p:cNvPicPr>
          <p:nvPr/>
        </p:nvPicPr>
        <p:blipFill>
          <a:blip r:embed="rId5"/>
          <a:stretch>
            <a:fillRect/>
          </a:stretch>
        </p:blipFill>
        <p:spPr>
          <a:xfrm>
            <a:off x="4248438" y="3544392"/>
            <a:ext cx="4572000" cy="2240687"/>
          </a:xfrm>
          <a:prstGeom prst="rect">
            <a:avLst/>
          </a:prstGeom>
        </p:spPr>
      </p:pic>
    </p:spTree>
    <p:extLst>
      <p:ext uri="{BB962C8B-B14F-4D97-AF65-F5344CB8AC3E}">
        <p14:creationId xmlns:p14="http://schemas.microsoft.com/office/powerpoint/2010/main" val="149832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body" idx="1"/>
          </p:nvPr>
        </p:nvSpPr>
        <p:spPr>
          <a:xfrm>
            <a:off x="113122" y="1041311"/>
            <a:ext cx="8496877" cy="3756932"/>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dk1"/>
              </a:buClr>
              <a:buSzPts val="2000"/>
              <a:buNone/>
            </a:pPr>
            <a:r>
              <a:rPr lang="en-GB" dirty="0">
                <a:latin typeface="Gill Sans" panose="020B0604020202020204" charset="0"/>
                <a:ea typeface="Gill Sans"/>
                <a:cs typeface="Gill Sans"/>
                <a:sym typeface="Gill Sans"/>
              </a:rPr>
              <a:t>Take your CU passport with you and ask the club to stamp the passport – they should also provide you with a stamp code (a colour and 4 numbers, for example, “Purple 4321”). </a:t>
            </a:r>
          </a:p>
          <a:p>
            <a:pPr marL="0" lvl="0" indent="0" algn="ctr" rtl="0">
              <a:lnSpc>
                <a:spcPct val="90000"/>
              </a:lnSpc>
              <a:spcBef>
                <a:spcPts val="0"/>
              </a:spcBef>
              <a:spcAft>
                <a:spcPts val="0"/>
              </a:spcAft>
              <a:buClr>
                <a:schemeClr val="dk1"/>
              </a:buClr>
              <a:buSzPts val="2000"/>
              <a:buNone/>
            </a:pPr>
            <a:endParaRPr lang="en-GB" dirty="0">
              <a:latin typeface="Gill Sans" panose="020B0604020202020204" charset="0"/>
              <a:ea typeface="Gill Sans"/>
              <a:cs typeface="Gill Sans"/>
              <a:sym typeface="Gill Sans"/>
            </a:endParaRPr>
          </a:p>
          <a:p>
            <a:pPr marL="0" lvl="0" indent="0" algn="ctr" rtl="0">
              <a:lnSpc>
                <a:spcPct val="90000"/>
              </a:lnSpc>
              <a:spcBef>
                <a:spcPts val="0"/>
              </a:spcBef>
              <a:spcAft>
                <a:spcPts val="0"/>
              </a:spcAft>
              <a:buClr>
                <a:schemeClr val="dk1"/>
              </a:buClr>
              <a:buSzPts val="2000"/>
              <a:buNone/>
            </a:pPr>
            <a:r>
              <a:rPr lang="en-GB" dirty="0">
                <a:latin typeface="Gill Sans" panose="020B0604020202020204" charset="0"/>
                <a:ea typeface="Gill Sans"/>
                <a:cs typeface="Gill Sans"/>
                <a:sym typeface="Gill Sans"/>
              </a:rPr>
              <a:t>If they aren’t sure what the code is, </a:t>
            </a:r>
          </a:p>
          <a:p>
            <a:pPr marL="0" lvl="0" indent="0" algn="ctr" rtl="0">
              <a:lnSpc>
                <a:spcPct val="90000"/>
              </a:lnSpc>
              <a:spcBef>
                <a:spcPts val="0"/>
              </a:spcBef>
              <a:spcAft>
                <a:spcPts val="0"/>
              </a:spcAft>
              <a:buClr>
                <a:schemeClr val="dk1"/>
              </a:buClr>
              <a:buSzPts val="2000"/>
              <a:buNone/>
            </a:pPr>
            <a:r>
              <a:rPr lang="en-GB" dirty="0">
                <a:latin typeface="Gill Sans" panose="020B0604020202020204" charset="0"/>
                <a:ea typeface="Gill Sans"/>
                <a:cs typeface="Gill Sans"/>
                <a:sym typeface="Gill Sans"/>
              </a:rPr>
              <a:t>please email me and I can provide it. </a:t>
            </a:r>
          </a:p>
          <a:p>
            <a:pPr marL="0" lvl="0" indent="0" algn="ctr" rtl="0">
              <a:lnSpc>
                <a:spcPct val="90000"/>
              </a:lnSpc>
              <a:spcBef>
                <a:spcPts val="0"/>
              </a:spcBef>
              <a:spcAft>
                <a:spcPts val="0"/>
              </a:spcAft>
              <a:buClr>
                <a:schemeClr val="dk1"/>
              </a:buClr>
              <a:buSzPts val="2000"/>
              <a:buNone/>
            </a:pPr>
            <a:endParaRPr lang="en-GB" dirty="0">
              <a:latin typeface="Gill Sans" panose="020B0604020202020204" charset="0"/>
              <a:ea typeface="Gill Sans"/>
              <a:cs typeface="Gill Sans"/>
              <a:sym typeface="Gill Sans"/>
            </a:endParaRPr>
          </a:p>
          <a:p>
            <a:pPr marL="0" lvl="0" indent="0" algn="ctr" rtl="0">
              <a:lnSpc>
                <a:spcPct val="90000"/>
              </a:lnSpc>
              <a:spcBef>
                <a:spcPts val="0"/>
              </a:spcBef>
              <a:spcAft>
                <a:spcPts val="0"/>
              </a:spcAft>
              <a:buClr>
                <a:schemeClr val="dk1"/>
              </a:buClr>
              <a:buSzPts val="2000"/>
              <a:buNone/>
            </a:pPr>
            <a:r>
              <a:rPr lang="en-GB" dirty="0">
                <a:latin typeface="Gill Sans" panose="020B0604020202020204" charset="0"/>
                <a:ea typeface="Gill Sans"/>
                <a:cs typeface="Gill Sans"/>
                <a:sym typeface="Gill Sans"/>
              </a:rPr>
              <a:t>Also, if you forget your passport, it is not a problem – simply get the code and just ensure you log this on your child’s Children’s University Online account! </a:t>
            </a:r>
          </a:p>
          <a:p>
            <a:pPr marL="0" lvl="0" indent="0" algn="ctr" rtl="0">
              <a:lnSpc>
                <a:spcPct val="90000"/>
              </a:lnSpc>
              <a:spcBef>
                <a:spcPts val="0"/>
              </a:spcBef>
              <a:spcAft>
                <a:spcPts val="0"/>
              </a:spcAft>
              <a:buClr>
                <a:schemeClr val="dk1"/>
              </a:buClr>
              <a:buSzPts val="2000"/>
              <a:buNone/>
            </a:pPr>
            <a:endParaRPr lang="en-GB" sz="2400" dirty="0">
              <a:latin typeface="Gill Sans" panose="020B0604020202020204" charset="0"/>
              <a:sym typeface="Gill Sans"/>
            </a:endParaRPr>
          </a:p>
        </p:txBody>
      </p:sp>
      <p:pic>
        <p:nvPicPr>
          <p:cNvPr id="128" name="Google Shape;128;p6" descr="https://ukwest1-mediap.svc.ms/transform/thumbnail?provider=spo&amp;inputFormat=jpg&amp;cs=fFNQTw&amp;docid=https%3A%2F%2Fstudentbromleyac.sharepoint.com%3A443%2F_api%2Fv2.0%2Fdrives%2Fb!y3ukgybJ9k6dEw6rpEAllEqY8GClF7pLlo1oHk0OHiuMzC_2UqRCRboXXeT-aEPu%2Fitems%2F01RS7UPHICANTBVOQQLZFLIAWU67B4Z6RW%3Fversion%3DPublished&amp;access_token=eyJ0eXAiOiJKV1QiLCJhbGciOiJub25lIn0.eyJhdWQiOiIwMDAwMDAwMy0wMDAwLTBmZjEtY2UwMC0wMDAwMDAwMDAwMDAvc3R1ZGVudGJyb21sZXlhYy5zaGFyZXBvaW50LmNvbUA2NjQ4ODIxNC1jOGZmLTRhM2YtYmU3Yy1kZGNjYjY5MGYyMTIiLCJpc3MiOiIwMDAwMDAwMy0wMDAwLTBmZjEtY2UwMC0wMDAwMDAwMDAwMDAiLCJuYmYiOiIxNTMwMTIxODE1IiwiZXhwIjoiMTUzMDE0MzQxNSIsImVuZHBvaW50dXJsIjoiUkxjNzVYZ1R0djVQb2Q0TUlvTTUxUW04UzF1dkhNUjFMMC9UMlM5UGY3TT0iLCJlbmRwb2ludHVybExlbmd0aCI6IjEyMyIsImlzbG9vcGJhY2siOiJUcnVlIiwiY2lkIjoiWVdRME9EYzFPV1V0TmpCak1TMDJNREF3TFRBNU5qVXRZMk00TXpSbE4yWTVNemczIiwidmVyIjoiaGFzaGVkcHJvb2Z0b2tlbiIsInNpdGVpZCI6Ik9ETmhORGRpWTJJdFl6a3lOaTAwWldZMkxUbGtNVE10TUdWaFltRTBOREF5TlRrMCIsIm5hbWVpZCI6IjAjLmZ8bWVtYmVyc2hpcHx0cmljaWEuZ3JlZW5lQGxzZWMuYWMudWsiLCJuaWkiOiJtaWNyb3NvZnQuc2hhcmVwb2ludCIsImlzdXNlciI6InRydWUiLCJjYWNoZWtleSI6IjBoLmZ8bWVtYmVyc2hpcHwxMDAzYmZmZDk1MDkxNWUyQGxpdmUuY29tIiwidHQiOiIwIiwidXNlUGVyc2lzdGVudENvb2tpZSI6IjIifQ.V2V5dWVkZVRsQzlHQ2k3d3g2YjdMN2IvaVhpUm40UTE1UDlsVGYvbTh2OD0&amp;encodeFailures=1&amp;width=1367&amp;height=627&amp;srcWidth=&amp;srcHeight="/>
          <p:cNvPicPr preferRelativeResize="0"/>
          <p:nvPr/>
        </p:nvPicPr>
        <p:blipFill rotWithShape="1">
          <a:blip r:embed="rId3">
            <a:alphaModFix/>
          </a:blip>
          <a:srcRect/>
          <a:stretch/>
        </p:blipFill>
        <p:spPr>
          <a:xfrm>
            <a:off x="3811574" y="5674326"/>
            <a:ext cx="1768301" cy="1022448"/>
          </a:xfrm>
          <a:prstGeom prst="rect">
            <a:avLst/>
          </a:prstGeom>
          <a:noFill/>
          <a:ln>
            <a:noFill/>
          </a:ln>
        </p:spPr>
      </p:pic>
      <p:pic>
        <p:nvPicPr>
          <p:cNvPr id="7" name="Google Shape;118;p4">
            <a:extLst>
              <a:ext uri="{FF2B5EF4-FFF2-40B4-BE49-F238E27FC236}">
                <a16:creationId xmlns:a16="http://schemas.microsoft.com/office/drawing/2014/main" id="{933039D3-6BD9-4A21-82D1-9C42282E3406}"/>
              </a:ext>
            </a:extLst>
          </p:cNvPr>
          <p:cNvPicPr preferRelativeResize="0"/>
          <p:nvPr/>
        </p:nvPicPr>
        <p:blipFill rotWithShape="1">
          <a:blip r:embed="rId4">
            <a:alphaModFix/>
          </a:blip>
          <a:srcRect l="27130" r="24216"/>
          <a:stretch/>
        </p:blipFill>
        <p:spPr>
          <a:xfrm>
            <a:off x="323561" y="4574900"/>
            <a:ext cx="1360346" cy="1997174"/>
          </a:xfrm>
          <a:prstGeom prst="rect">
            <a:avLst/>
          </a:prstGeom>
          <a:noFill/>
          <a:ln>
            <a:noFill/>
          </a:ln>
        </p:spPr>
      </p:pic>
      <p:pic>
        <p:nvPicPr>
          <p:cNvPr id="8" name="Picture 7">
            <a:extLst>
              <a:ext uri="{FF2B5EF4-FFF2-40B4-BE49-F238E27FC236}">
                <a16:creationId xmlns:a16="http://schemas.microsoft.com/office/drawing/2014/main" id="{593E40E8-D9D9-45F0-AA11-46D27E6AA305}"/>
              </a:ext>
            </a:extLst>
          </p:cNvPr>
          <p:cNvPicPr/>
          <p:nvPr/>
        </p:nvPicPr>
        <p:blipFill>
          <a:blip r:embed="rId5"/>
          <a:stretch>
            <a:fillRect/>
          </a:stretch>
        </p:blipFill>
        <p:spPr>
          <a:xfrm>
            <a:off x="7456078" y="4527415"/>
            <a:ext cx="1574800" cy="2006600"/>
          </a:xfrm>
          <a:prstGeom prst="rect">
            <a:avLst/>
          </a:prstGeom>
        </p:spPr>
      </p:pic>
    </p:spTree>
    <p:extLst>
      <p:ext uri="{BB962C8B-B14F-4D97-AF65-F5344CB8AC3E}">
        <p14:creationId xmlns:p14="http://schemas.microsoft.com/office/powerpoint/2010/main" val="403835117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5" ma:contentTypeDescription="Create a new document." ma:contentTypeScope="" ma:versionID="7b12258da3cf7e0ea43c7fcd1c1b7099">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71a7a20d800f814f7a0ff1a788db66a5"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Sentasagenericemailinsteadofaletter xmlns="e893d0c3-c19d-4b6a-afad-0d250454d47e" xsi:nil="true"/>
    <TaxCatchAll xmlns="4a5c0d52-8126-443c-82bc-29b18a0443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BC4A8A-9593-4B00-B119-B3BAF84C3E1E}"/>
</file>

<file path=customXml/itemProps2.xml><?xml version="1.0" encoding="utf-8"?>
<ds:datastoreItem xmlns:ds="http://schemas.openxmlformats.org/officeDocument/2006/customXml" ds:itemID="{8553BF41-5C7D-4B85-ABFB-64C399D83E9E}">
  <ds:schemaRefs>
    <ds:schemaRef ds:uri="http://schemas.microsoft.com/office/2006/metadata/properties"/>
    <ds:schemaRef ds:uri="http://schemas.microsoft.com/office/infopath/2007/PartnerControls"/>
    <ds:schemaRef ds:uri="1983b92c-0b48-44a3-ac4e-fc730970ce11"/>
    <ds:schemaRef ds:uri="73bf387b-4681-4857-aaed-1f6342925d57"/>
  </ds:schemaRefs>
</ds:datastoreItem>
</file>

<file path=customXml/itemProps3.xml><?xml version="1.0" encoding="utf-8"?>
<ds:datastoreItem xmlns:ds="http://schemas.openxmlformats.org/officeDocument/2006/customXml" ds:itemID="{B8BB0A1B-43A1-4353-B7C0-6266CEC44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3554</Words>
  <Application>Microsoft Office PowerPoint</Application>
  <PresentationFormat>On-screen Show (4:3)</PresentationFormat>
  <Paragraphs>296</Paragraphs>
  <Slides>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Overlock</vt:lpstr>
      <vt:lpstr>Arial</vt:lpstr>
      <vt:lpstr>Calibri</vt:lpstr>
      <vt:lpstr>Gill Sans</vt:lpstr>
      <vt:lpstr>Gill Sans MT</vt:lpstr>
      <vt:lpstr>Calibri Light</vt:lpstr>
      <vt:lpstr>Office Theme</vt:lpstr>
      <vt:lpstr>PowerPoint Presentation</vt:lpstr>
      <vt:lpstr>PowerPoint Presentation</vt:lpstr>
      <vt:lpstr>PowerPoint Presentation</vt:lpstr>
      <vt:lpstr>PowerPoint Presentation</vt:lpstr>
      <vt:lpstr>What happens next?</vt:lpstr>
      <vt:lpstr>Ways in which your child can earn stamps for their passports…</vt:lpstr>
      <vt:lpstr>Attending after-school or lunchtime clubs in school</vt:lpstr>
      <vt:lpstr>Attending activities or clubs with Learning Destinations  (local, national or online ones!)</vt:lpstr>
      <vt:lpstr>PowerPoint Presentation</vt:lpstr>
      <vt:lpstr>PowerPoint Presentation</vt:lpstr>
      <vt:lpstr>PowerPoint Presentation</vt:lpstr>
      <vt:lpstr>Completing CU Challenges and activities</vt:lpstr>
      <vt:lpstr>LSE CU Virtual Club</vt:lpstr>
      <vt:lpstr>One-off events and workshops</vt:lpstr>
      <vt:lpstr>PowerPoint Presentation</vt:lpstr>
      <vt:lpstr>PowerPoint Presentation</vt:lpstr>
      <vt:lpstr>PowerPoint Presentation</vt:lpstr>
      <vt:lpstr>PowerPoint Presentation</vt:lpstr>
      <vt:lpstr>PowerPoint Presentation</vt:lpstr>
      <vt:lpstr>FAQs</vt:lpstr>
      <vt:lpstr>FAQs</vt:lpstr>
      <vt:lpstr>Here are details of how to use Children’s University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Berwick</dc:creator>
  <cp:lastModifiedBy>Claire Ingrams</cp:lastModifiedBy>
  <cp:revision>14</cp:revision>
  <dcterms:created xsi:type="dcterms:W3CDTF">2016-09-26T07:25:36Z</dcterms:created>
  <dcterms:modified xsi:type="dcterms:W3CDTF">2024-01-10T10:01:18Z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0x01010049C49D660F39A04DBB67ED551D5679CF005E8E8E0F675EEF4D846BD99710BE5C24</vt:lpwstr>
  </property>
  <property fmtid="{D5CDD505-2E9C-101B-9397-08002B2CF9AE}" pid="3" name="Order">
    <vt:r8>3900</vt:r8>
  </property>
  <property fmtid="{D5CDD505-2E9C-101B-9397-08002B2CF9AE}" pid="4" name="MediaServiceImageTags">
    <vt:lpwstr/>
  </property>
  <property fmtid="{D5CDD505-2E9C-101B-9397-08002B2CF9AE}" pid="5" name="LBEX_Transaction">
    <vt:lpwstr/>
  </property>
  <property fmtid="{D5CDD505-2E9C-101B-9397-08002B2CF9AE}" pid="6" name="i0819dd6a0bc4ba79e505e1e52d93614">
    <vt:lpwstr/>
  </property>
  <property fmtid="{D5CDD505-2E9C-101B-9397-08002B2CF9AE}" pid="7" name="TaxCatchAll">
    <vt:lpwstr/>
  </property>
  <property fmtid="{D5CDD505-2E9C-101B-9397-08002B2CF9AE}" pid="8" name="fc5678e9f28c42799f95830399a000f2">
    <vt:lpwstr/>
  </property>
  <property fmtid="{D5CDD505-2E9C-101B-9397-08002B2CF9AE}" pid="9" name="LBEX_Activity">
    <vt:lpwstr/>
  </property>
  <property fmtid="{D5CDD505-2E9C-101B-9397-08002B2CF9AE}" pid="10" name="a704dbd8e2da4338bb10374d422913aa">
    <vt:lpwstr/>
  </property>
  <property fmtid="{D5CDD505-2E9C-101B-9397-08002B2CF9AE}" pid="11" name="LBEX_Function">
    <vt:lpwstr/>
  </property>
</Properties>
</file>